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Berthold Block" panose="020B0604020202020204" charset="0"/>
      <p:regular r:id="rId25"/>
    </p:embeddedFont>
    <p:embeddedFont>
      <p:font typeface="Garet" panose="020B0604020202020204" charset="0"/>
      <p:regular r:id="rId26"/>
    </p:embeddedFont>
    <p:embeddedFont>
      <p:font typeface="Garet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5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11920055" y="0"/>
            <a:ext cx="6367945" cy="6981139"/>
            <a:chOff x="0" y="0"/>
            <a:chExt cx="1677154" cy="1838654"/>
          </a:xfrm>
        </p:grpSpPr>
        <p:sp>
          <p:nvSpPr>
            <p:cNvPr id="3" name="Freeform 3"/>
            <p:cNvSpPr/>
            <p:nvPr/>
          </p:nvSpPr>
          <p:spPr>
            <a:xfrm>
              <a:off x="0" y="0"/>
              <a:ext cx="1677154" cy="1838654"/>
            </a:xfrm>
            <a:custGeom>
              <a:avLst/>
              <a:gdLst/>
              <a:ahLst/>
              <a:cxnLst/>
              <a:rect l="l" t="t" r="r" b="b"/>
              <a:pathLst>
                <a:path w="1677154" h="1838654">
                  <a:moveTo>
                    <a:pt x="0" y="0"/>
                  </a:moveTo>
                  <a:lnTo>
                    <a:pt x="1677154" y="0"/>
                  </a:lnTo>
                  <a:lnTo>
                    <a:pt x="1677154" y="1838654"/>
                  </a:lnTo>
                  <a:lnTo>
                    <a:pt x="0" y="1838654"/>
                  </a:lnTo>
                  <a:close/>
                </a:path>
              </a:pathLst>
            </a:custGeom>
            <a:solidFill>
              <a:srgbClr val="A1D4E1"/>
            </a:solidFill>
          </p:spPr>
        </p:sp>
        <p:sp>
          <p:nvSpPr>
            <p:cNvPr id="4" name="TextBox 4"/>
            <p:cNvSpPr txBox="1"/>
            <p:nvPr/>
          </p:nvSpPr>
          <p:spPr>
            <a:xfrm>
              <a:off x="0" y="0"/>
              <a:ext cx="1677154" cy="1838654"/>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0" y="6954023"/>
            <a:ext cx="3973352" cy="3332977"/>
            <a:chOff x="0" y="0"/>
            <a:chExt cx="1046479" cy="877821"/>
          </a:xfrm>
        </p:grpSpPr>
        <p:sp>
          <p:nvSpPr>
            <p:cNvPr id="6" name="Freeform 6"/>
            <p:cNvSpPr/>
            <p:nvPr/>
          </p:nvSpPr>
          <p:spPr>
            <a:xfrm>
              <a:off x="0" y="0"/>
              <a:ext cx="1046479" cy="877821"/>
            </a:xfrm>
            <a:custGeom>
              <a:avLst/>
              <a:gdLst/>
              <a:ahLst/>
              <a:cxnLst/>
              <a:rect l="l" t="t" r="r" b="b"/>
              <a:pathLst>
                <a:path w="1046479" h="877821">
                  <a:moveTo>
                    <a:pt x="0" y="0"/>
                  </a:moveTo>
                  <a:lnTo>
                    <a:pt x="1046479" y="0"/>
                  </a:lnTo>
                  <a:lnTo>
                    <a:pt x="1046479" y="877821"/>
                  </a:lnTo>
                  <a:lnTo>
                    <a:pt x="0" y="877821"/>
                  </a:lnTo>
                  <a:close/>
                </a:path>
              </a:pathLst>
            </a:custGeom>
            <a:solidFill>
              <a:srgbClr val="F1B756"/>
            </a:solidFill>
            <a:ln cap="sq">
              <a:noFill/>
              <a:prstDash val="solid"/>
              <a:miter/>
            </a:ln>
          </p:spPr>
        </p:sp>
        <p:sp>
          <p:nvSpPr>
            <p:cNvPr id="7" name="TextBox 7"/>
            <p:cNvSpPr txBox="1"/>
            <p:nvPr/>
          </p:nvSpPr>
          <p:spPr>
            <a:xfrm>
              <a:off x="0" y="0"/>
              <a:ext cx="1046479" cy="877821"/>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8" name="Group 8"/>
          <p:cNvGrpSpPr/>
          <p:nvPr/>
        </p:nvGrpSpPr>
        <p:grpSpPr>
          <a:xfrm>
            <a:off x="3973352" y="6954023"/>
            <a:ext cx="3973352" cy="3332977"/>
            <a:chOff x="0" y="0"/>
            <a:chExt cx="1046479" cy="877821"/>
          </a:xfrm>
        </p:grpSpPr>
        <p:sp>
          <p:nvSpPr>
            <p:cNvPr id="9" name="Freeform 9"/>
            <p:cNvSpPr/>
            <p:nvPr/>
          </p:nvSpPr>
          <p:spPr>
            <a:xfrm>
              <a:off x="0" y="0"/>
              <a:ext cx="1046479" cy="877821"/>
            </a:xfrm>
            <a:custGeom>
              <a:avLst/>
              <a:gdLst/>
              <a:ahLst/>
              <a:cxnLst/>
              <a:rect l="l" t="t" r="r" b="b"/>
              <a:pathLst>
                <a:path w="1046479" h="877821">
                  <a:moveTo>
                    <a:pt x="0" y="0"/>
                  </a:moveTo>
                  <a:lnTo>
                    <a:pt x="1046479" y="0"/>
                  </a:lnTo>
                  <a:lnTo>
                    <a:pt x="1046479" y="877821"/>
                  </a:lnTo>
                  <a:lnTo>
                    <a:pt x="0" y="877821"/>
                  </a:lnTo>
                  <a:close/>
                </a:path>
              </a:pathLst>
            </a:custGeom>
            <a:solidFill>
              <a:srgbClr val="A1D4E1"/>
            </a:solidFill>
          </p:spPr>
        </p:sp>
        <p:sp>
          <p:nvSpPr>
            <p:cNvPr id="10" name="TextBox 10"/>
            <p:cNvSpPr txBox="1"/>
            <p:nvPr/>
          </p:nvSpPr>
          <p:spPr>
            <a:xfrm>
              <a:off x="0" y="0"/>
              <a:ext cx="1046479" cy="877821"/>
            </a:xfrm>
            <a:prstGeom prst="rect">
              <a:avLst/>
            </a:prstGeom>
          </p:spPr>
          <p:txBody>
            <a:bodyPr lIns="50800" tIns="50800" rIns="50800" bIns="50800" rtlCol="0" anchor="ctr"/>
            <a:lstStyle/>
            <a:p>
              <a:pPr algn="ctr">
                <a:lnSpc>
                  <a:spcPts val="2639"/>
                </a:lnSpc>
              </a:pPr>
              <a:endParaRPr/>
            </a:p>
          </p:txBody>
        </p:sp>
      </p:grpSp>
      <p:grpSp>
        <p:nvGrpSpPr>
          <p:cNvPr id="11" name="Group 11"/>
          <p:cNvGrpSpPr/>
          <p:nvPr/>
        </p:nvGrpSpPr>
        <p:grpSpPr>
          <a:xfrm>
            <a:off x="7946703" y="6954023"/>
            <a:ext cx="3973352" cy="3332977"/>
            <a:chOff x="0" y="0"/>
            <a:chExt cx="1046479" cy="877821"/>
          </a:xfrm>
        </p:grpSpPr>
        <p:sp>
          <p:nvSpPr>
            <p:cNvPr id="12" name="Freeform 12"/>
            <p:cNvSpPr/>
            <p:nvPr/>
          </p:nvSpPr>
          <p:spPr>
            <a:xfrm>
              <a:off x="0" y="0"/>
              <a:ext cx="1046479" cy="877821"/>
            </a:xfrm>
            <a:custGeom>
              <a:avLst/>
              <a:gdLst/>
              <a:ahLst/>
              <a:cxnLst/>
              <a:rect l="l" t="t" r="r" b="b"/>
              <a:pathLst>
                <a:path w="1046479" h="877821">
                  <a:moveTo>
                    <a:pt x="0" y="0"/>
                  </a:moveTo>
                  <a:lnTo>
                    <a:pt x="1046479" y="0"/>
                  </a:lnTo>
                  <a:lnTo>
                    <a:pt x="1046479" y="877821"/>
                  </a:lnTo>
                  <a:lnTo>
                    <a:pt x="0" y="877821"/>
                  </a:lnTo>
                  <a:close/>
                </a:path>
              </a:pathLst>
            </a:custGeom>
            <a:solidFill>
              <a:srgbClr val="F4956F"/>
            </a:solidFill>
          </p:spPr>
        </p:sp>
        <p:sp>
          <p:nvSpPr>
            <p:cNvPr id="13" name="TextBox 13"/>
            <p:cNvSpPr txBox="1"/>
            <p:nvPr/>
          </p:nvSpPr>
          <p:spPr>
            <a:xfrm>
              <a:off x="0" y="0"/>
              <a:ext cx="1046479" cy="877821"/>
            </a:xfrm>
            <a:prstGeom prst="rect">
              <a:avLst/>
            </a:prstGeom>
          </p:spPr>
          <p:txBody>
            <a:bodyPr lIns="50800" tIns="50800" rIns="50800" bIns="50800" rtlCol="0" anchor="ctr"/>
            <a:lstStyle/>
            <a:p>
              <a:pPr algn="ctr">
                <a:lnSpc>
                  <a:spcPts val="2639"/>
                </a:lnSpc>
              </a:pPr>
              <a:endParaRPr/>
            </a:p>
          </p:txBody>
        </p:sp>
      </p:grpSp>
      <p:sp>
        <p:nvSpPr>
          <p:cNvPr id="14" name="Freeform 14"/>
          <p:cNvSpPr/>
          <p:nvPr/>
        </p:nvSpPr>
        <p:spPr>
          <a:xfrm rot="261580">
            <a:off x="12741568" y="854965"/>
            <a:ext cx="4724920" cy="5271209"/>
          </a:xfrm>
          <a:custGeom>
            <a:avLst/>
            <a:gdLst/>
            <a:ahLst/>
            <a:cxnLst/>
            <a:rect l="l" t="t" r="r" b="b"/>
            <a:pathLst>
              <a:path w="4724920" h="5271209">
                <a:moveTo>
                  <a:pt x="0" y="0"/>
                </a:moveTo>
                <a:lnTo>
                  <a:pt x="4724919" y="0"/>
                </a:lnTo>
                <a:lnTo>
                  <a:pt x="4724919" y="5271209"/>
                </a:lnTo>
                <a:lnTo>
                  <a:pt x="0" y="5271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592921" y="7764050"/>
            <a:ext cx="2787510" cy="1712923"/>
          </a:xfrm>
          <a:custGeom>
            <a:avLst/>
            <a:gdLst/>
            <a:ahLst/>
            <a:cxnLst/>
            <a:rect l="l" t="t" r="r" b="b"/>
            <a:pathLst>
              <a:path w="2787510" h="1712923">
                <a:moveTo>
                  <a:pt x="0" y="0"/>
                </a:moveTo>
                <a:lnTo>
                  <a:pt x="2787510" y="0"/>
                </a:lnTo>
                <a:lnTo>
                  <a:pt x="2787510" y="1712923"/>
                </a:lnTo>
                <a:lnTo>
                  <a:pt x="0" y="1712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4550774" y="7583659"/>
            <a:ext cx="2865673" cy="2073705"/>
          </a:xfrm>
          <a:custGeom>
            <a:avLst/>
            <a:gdLst/>
            <a:ahLst/>
            <a:cxnLst/>
            <a:rect l="l" t="t" r="r" b="b"/>
            <a:pathLst>
              <a:path w="2865673" h="2073705">
                <a:moveTo>
                  <a:pt x="0" y="0"/>
                </a:moveTo>
                <a:lnTo>
                  <a:pt x="2865673" y="0"/>
                </a:lnTo>
                <a:lnTo>
                  <a:pt x="2865673" y="2073705"/>
                </a:lnTo>
                <a:lnTo>
                  <a:pt x="0" y="20737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8355092" y="7796932"/>
            <a:ext cx="3156575" cy="1647158"/>
          </a:xfrm>
          <a:custGeom>
            <a:avLst/>
            <a:gdLst/>
            <a:ahLst/>
            <a:cxnLst/>
            <a:rect l="l" t="t" r="r" b="b"/>
            <a:pathLst>
              <a:path w="3156575" h="1647158">
                <a:moveTo>
                  <a:pt x="0" y="0"/>
                </a:moveTo>
                <a:lnTo>
                  <a:pt x="3156575" y="0"/>
                </a:lnTo>
                <a:lnTo>
                  <a:pt x="3156575" y="1647158"/>
                </a:lnTo>
                <a:lnTo>
                  <a:pt x="0" y="16471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986676" y="76200"/>
            <a:ext cx="7326392" cy="5946964"/>
          </a:xfrm>
          <a:prstGeom prst="rect">
            <a:avLst/>
          </a:prstGeom>
        </p:spPr>
        <p:txBody>
          <a:bodyPr lIns="0" tIns="0" rIns="0" bIns="0" rtlCol="0" anchor="t">
            <a:spAutoFit/>
          </a:bodyPr>
          <a:lstStyle/>
          <a:p>
            <a:pPr algn="ctr">
              <a:lnSpc>
                <a:spcPts val="9352"/>
              </a:lnSpc>
            </a:pPr>
            <a:r>
              <a:rPr lang="en-US" sz="8502" spc="42">
                <a:solidFill>
                  <a:srgbClr val="294069"/>
                </a:solidFill>
                <a:latin typeface="Berthold Block"/>
                <a:ea typeface="Berthold Block"/>
                <a:cs typeface="Berthold Block"/>
                <a:sym typeface="Berthold Block"/>
              </a:rPr>
              <a:t>THE EPIDEMIC OF INFLUENCE: UNDERSTANDING DRUG &amp; NICOTINE DEPENDENCY</a:t>
            </a:r>
          </a:p>
        </p:txBody>
      </p:sp>
      <p:sp>
        <p:nvSpPr>
          <p:cNvPr id="19" name="TextBox 19"/>
          <p:cNvSpPr txBox="1"/>
          <p:nvPr/>
        </p:nvSpPr>
        <p:spPr>
          <a:xfrm>
            <a:off x="10141516" y="7359135"/>
            <a:ext cx="8421171" cy="2117838"/>
          </a:xfrm>
          <a:prstGeom prst="rect">
            <a:avLst/>
          </a:prstGeom>
        </p:spPr>
        <p:txBody>
          <a:bodyPr lIns="0" tIns="0" rIns="0" bIns="0" rtlCol="0" anchor="t">
            <a:spAutoFit/>
          </a:bodyPr>
          <a:lstStyle/>
          <a:p>
            <a:pPr algn="ctr">
              <a:lnSpc>
                <a:spcPts val="3363"/>
              </a:lnSpc>
            </a:pPr>
            <a:r>
              <a:rPr lang="en-US" sz="2587">
                <a:solidFill>
                  <a:srgbClr val="294069"/>
                </a:solidFill>
                <a:latin typeface="Garet"/>
                <a:ea typeface="Garet"/>
                <a:cs typeface="Garet"/>
                <a:sym typeface="Garet"/>
              </a:rPr>
              <a:t>Presented by:</a:t>
            </a:r>
          </a:p>
          <a:p>
            <a:pPr algn="ctr">
              <a:lnSpc>
                <a:spcPts val="3363"/>
              </a:lnSpc>
            </a:pPr>
            <a:r>
              <a:rPr lang="en-US" sz="2587">
                <a:solidFill>
                  <a:srgbClr val="294069"/>
                </a:solidFill>
                <a:latin typeface="Garet"/>
                <a:ea typeface="Garet"/>
                <a:cs typeface="Garet"/>
                <a:sym typeface="Garet"/>
              </a:rPr>
              <a:t>       Farham Ahmad-BSDSF24A012</a:t>
            </a:r>
          </a:p>
          <a:p>
            <a:pPr algn="ctr">
              <a:lnSpc>
                <a:spcPts val="3363"/>
              </a:lnSpc>
            </a:pPr>
            <a:r>
              <a:rPr lang="en-US" sz="2587">
                <a:solidFill>
                  <a:srgbClr val="294069"/>
                </a:solidFill>
                <a:latin typeface="Garet"/>
                <a:ea typeface="Garet"/>
                <a:cs typeface="Garet"/>
                <a:sym typeface="Garet"/>
              </a:rPr>
              <a:t>                  Muhammad Shahab-BSDSF24A032</a:t>
            </a:r>
          </a:p>
          <a:p>
            <a:pPr algn="ctr">
              <a:lnSpc>
                <a:spcPts val="3363"/>
              </a:lnSpc>
            </a:pPr>
            <a:r>
              <a:rPr lang="en-US" sz="2587">
                <a:solidFill>
                  <a:srgbClr val="294069"/>
                </a:solidFill>
                <a:latin typeface="Garet"/>
                <a:ea typeface="Garet"/>
                <a:cs typeface="Garet"/>
                <a:sym typeface="Garet"/>
              </a:rPr>
              <a:t>Umar Shafiq-BSDSF24A050</a:t>
            </a:r>
          </a:p>
          <a:p>
            <a:pPr algn="ctr">
              <a:lnSpc>
                <a:spcPts val="3363"/>
              </a:lnSpc>
            </a:pPr>
            <a:r>
              <a:rPr lang="en-US" sz="2587">
                <a:solidFill>
                  <a:srgbClr val="294069"/>
                </a:solidFill>
                <a:latin typeface="Garet"/>
                <a:ea typeface="Garet"/>
                <a:cs typeface="Garet"/>
                <a:sym typeface="Garet"/>
              </a:rPr>
              <a:t>  Husnain Raza-BSDSF24A029</a:t>
            </a: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400"/>
                                        <p:tgtEl>
                                          <p:spTgt spid="18"/>
                                        </p:tgtEl>
                                      </p:cBhvr>
                                    </p:animEffect>
                                    <p:anim calcmode="lin" valueType="num">
                                      <p:cBhvr>
                                        <p:cTn id="8" dur="400" fill="hold"/>
                                        <p:tgtEl>
                                          <p:spTgt spid="18"/>
                                        </p:tgtEl>
                                        <p:attrNameLst>
                                          <p:attrName>ppt_x</p:attrName>
                                        </p:attrNameLst>
                                      </p:cBhvr>
                                      <p:tavLst>
                                        <p:tav tm="0">
                                          <p:val>
                                            <p:strVal val="#ppt_x"/>
                                          </p:val>
                                        </p:tav>
                                        <p:tav tm="100000">
                                          <p:val>
                                            <p:strVal val="#ppt_x"/>
                                          </p:val>
                                        </p:tav>
                                      </p:tavLst>
                                    </p:anim>
                                    <p:anim calcmode="lin" valueType="num">
                                      <p:cBhvr>
                                        <p:cTn id="9" dur="4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400"/>
                                        <p:tgtEl>
                                          <p:spTgt spid="19"/>
                                        </p:tgtEl>
                                      </p:cBhvr>
                                    </p:animEffect>
                                    <p:anim calcmode="lin" valueType="num">
                                      <p:cBhvr>
                                        <p:cTn id="13" dur="400" fill="hold"/>
                                        <p:tgtEl>
                                          <p:spTgt spid="19"/>
                                        </p:tgtEl>
                                        <p:attrNameLst>
                                          <p:attrName>ppt_x</p:attrName>
                                        </p:attrNameLst>
                                      </p:cBhvr>
                                      <p:tavLst>
                                        <p:tav tm="0">
                                          <p:val>
                                            <p:strVal val="#ppt_x"/>
                                          </p:val>
                                        </p:tav>
                                        <p:tav tm="100000">
                                          <p:val>
                                            <p:strVal val="#ppt_x"/>
                                          </p:val>
                                        </p:tav>
                                      </p:tavLst>
                                    </p:anim>
                                    <p:anim calcmode="lin" valueType="num">
                                      <p:cBhvr>
                                        <p:cTn id="14" dur="4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16451532" y="0"/>
            <a:ext cx="1836468" cy="10287000"/>
            <a:chOff x="0" y="0"/>
            <a:chExt cx="483679" cy="2709333"/>
          </a:xfrm>
        </p:grpSpPr>
        <p:sp>
          <p:nvSpPr>
            <p:cNvPr id="3" name="Freeform 3"/>
            <p:cNvSpPr/>
            <p:nvPr/>
          </p:nvSpPr>
          <p:spPr>
            <a:xfrm>
              <a:off x="0" y="0"/>
              <a:ext cx="483679" cy="2709333"/>
            </a:xfrm>
            <a:custGeom>
              <a:avLst/>
              <a:gdLst/>
              <a:ahLst/>
              <a:cxnLst/>
              <a:rect l="l" t="t" r="r" b="b"/>
              <a:pathLst>
                <a:path w="483679" h="2709333">
                  <a:moveTo>
                    <a:pt x="0" y="0"/>
                  </a:moveTo>
                  <a:lnTo>
                    <a:pt x="483679" y="0"/>
                  </a:lnTo>
                  <a:lnTo>
                    <a:pt x="483679" y="2709333"/>
                  </a:lnTo>
                  <a:lnTo>
                    <a:pt x="0" y="2709333"/>
                  </a:lnTo>
                  <a:close/>
                </a:path>
              </a:pathLst>
            </a:custGeom>
            <a:solidFill>
              <a:srgbClr val="A1D4E1"/>
            </a:solidFill>
          </p:spPr>
        </p:sp>
        <p:sp>
          <p:nvSpPr>
            <p:cNvPr id="4" name="TextBox 4"/>
            <p:cNvSpPr txBox="1"/>
            <p:nvPr/>
          </p:nvSpPr>
          <p:spPr>
            <a:xfrm>
              <a:off x="0" y="0"/>
              <a:ext cx="483679" cy="2709333"/>
            </a:xfrm>
            <a:prstGeom prst="rect">
              <a:avLst/>
            </a:prstGeom>
          </p:spPr>
          <p:txBody>
            <a:bodyPr lIns="50800" tIns="50800" rIns="50800" bIns="50800" rtlCol="0" anchor="ctr"/>
            <a:lstStyle/>
            <a:p>
              <a:pPr algn="ctr">
                <a:lnSpc>
                  <a:spcPts val="2639"/>
                </a:lnSpc>
              </a:pPr>
              <a:endParaRPr/>
            </a:p>
          </p:txBody>
        </p:sp>
      </p:grpSp>
      <p:sp>
        <p:nvSpPr>
          <p:cNvPr id="5" name="TextBox 5"/>
          <p:cNvSpPr txBox="1"/>
          <p:nvPr/>
        </p:nvSpPr>
        <p:spPr>
          <a:xfrm>
            <a:off x="0" y="47625"/>
            <a:ext cx="12957474" cy="713955"/>
          </a:xfrm>
          <a:prstGeom prst="rect">
            <a:avLst/>
          </a:prstGeom>
        </p:spPr>
        <p:txBody>
          <a:bodyPr lIns="0" tIns="0" rIns="0" bIns="0" rtlCol="0" anchor="t">
            <a:spAutoFit/>
          </a:bodyPr>
          <a:lstStyle/>
          <a:p>
            <a:pPr marL="0" lvl="0" indent="0" algn="l">
              <a:lnSpc>
                <a:spcPts val="5538"/>
              </a:lnSpc>
              <a:spcBef>
                <a:spcPct val="0"/>
              </a:spcBef>
            </a:pPr>
            <a:r>
              <a:rPr lang="en-US" sz="5035" spc="25">
                <a:solidFill>
                  <a:srgbClr val="294069"/>
                </a:solidFill>
                <a:latin typeface="Berthold Block"/>
                <a:ea typeface="Berthold Block"/>
                <a:cs typeface="Berthold Block"/>
                <a:sym typeface="Berthold Block"/>
              </a:rPr>
              <a:t>Peer Pressure to use drugs/nictoine</a:t>
            </a:r>
          </a:p>
        </p:txBody>
      </p:sp>
      <p:sp>
        <p:nvSpPr>
          <p:cNvPr id="6" name="Freeform 6"/>
          <p:cNvSpPr/>
          <p:nvPr/>
        </p:nvSpPr>
        <p:spPr>
          <a:xfrm rot="-223805">
            <a:off x="16791635" y="8341395"/>
            <a:ext cx="1445442" cy="1612562"/>
          </a:xfrm>
          <a:custGeom>
            <a:avLst/>
            <a:gdLst/>
            <a:ahLst/>
            <a:cxnLst/>
            <a:rect l="l" t="t" r="r" b="b"/>
            <a:pathLst>
              <a:path w="1445442" h="1612562">
                <a:moveTo>
                  <a:pt x="0" y="0"/>
                </a:moveTo>
                <a:lnTo>
                  <a:pt x="1445442" y="0"/>
                </a:lnTo>
                <a:lnTo>
                  <a:pt x="1445442" y="1612562"/>
                </a:lnTo>
                <a:lnTo>
                  <a:pt x="0" y="1612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7" name="Group 7"/>
          <p:cNvGrpSpPr/>
          <p:nvPr/>
        </p:nvGrpSpPr>
        <p:grpSpPr>
          <a:xfrm>
            <a:off x="0" y="9806661"/>
            <a:ext cx="18288000" cy="480339"/>
            <a:chOff x="0" y="0"/>
            <a:chExt cx="4816593" cy="126509"/>
          </a:xfrm>
        </p:grpSpPr>
        <p:sp>
          <p:nvSpPr>
            <p:cNvPr id="8" name="Freeform 8"/>
            <p:cNvSpPr/>
            <p:nvPr/>
          </p:nvSpPr>
          <p:spPr>
            <a:xfrm>
              <a:off x="0" y="0"/>
              <a:ext cx="4816592" cy="126509"/>
            </a:xfrm>
            <a:custGeom>
              <a:avLst/>
              <a:gdLst/>
              <a:ahLst/>
              <a:cxnLst/>
              <a:rect l="l" t="t" r="r" b="b"/>
              <a:pathLst>
                <a:path w="4816592" h="126509">
                  <a:moveTo>
                    <a:pt x="0" y="0"/>
                  </a:moveTo>
                  <a:lnTo>
                    <a:pt x="4816592" y="0"/>
                  </a:lnTo>
                  <a:lnTo>
                    <a:pt x="4816592" y="126509"/>
                  </a:lnTo>
                  <a:lnTo>
                    <a:pt x="0" y="126509"/>
                  </a:lnTo>
                  <a:close/>
                </a:path>
              </a:pathLst>
            </a:custGeom>
            <a:solidFill>
              <a:srgbClr val="F4956F"/>
            </a:solidFill>
          </p:spPr>
        </p:sp>
        <p:sp>
          <p:nvSpPr>
            <p:cNvPr id="9" name="TextBox 9"/>
            <p:cNvSpPr txBox="1"/>
            <p:nvPr/>
          </p:nvSpPr>
          <p:spPr>
            <a:xfrm>
              <a:off x="0" y="0"/>
              <a:ext cx="4816593" cy="126509"/>
            </a:xfrm>
            <a:prstGeom prst="rect">
              <a:avLst/>
            </a:prstGeom>
          </p:spPr>
          <p:txBody>
            <a:bodyPr lIns="50800" tIns="50800" rIns="50800" bIns="50800" rtlCol="0" anchor="ctr"/>
            <a:lstStyle/>
            <a:p>
              <a:pPr algn="ctr">
                <a:lnSpc>
                  <a:spcPts val="2639"/>
                </a:lnSpc>
              </a:pPr>
              <a:endParaRPr/>
            </a:p>
          </p:txBody>
        </p:sp>
      </p:grpSp>
      <p:sp>
        <p:nvSpPr>
          <p:cNvPr id="10" name="TextBox 10"/>
          <p:cNvSpPr txBox="1"/>
          <p:nvPr/>
        </p:nvSpPr>
        <p:spPr>
          <a:xfrm>
            <a:off x="-941297" y="1468061"/>
            <a:ext cx="6088429" cy="579484"/>
          </a:xfrm>
          <a:prstGeom prst="rect">
            <a:avLst/>
          </a:prstGeom>
        </p:spPr>
        <p:txBody>
          <a:bodyPr lIns="0" tIns="0" rIns="0" bIns="0" rtlCol="0" anchor="t">
            <a:spAutoFit/>
          </a:bodyPr>
          <a:lstStyle/>
          <a:p>
            <a:pPr marL="0" lvl="0" indent="0" algn="ctr">
              <a:lnSpc>
                <a:spcPts val="4487"/>
              </a:lnSpc>
              <a:spcBef>
                <a:spcPct val="0"/>
              </a:spcBef>
            </a:pPr>
            <a:r>
              <a:rPr lang="en-US" sz="4079" spc="20">
                <a:solidFill>
                  <a:srgbClr val="294069"/>
                </a:solidFill>
                <a:latin typeface="Berthold Block"/>
                <a:ea typeface="Berthold Block"/>
                <a:cs typeface="Berthold Block"/>
                <a:sym typeface="Berthold Block"/>
              </a:rPr>
              <a:t>Sample size: 203</a:t>
            </a:r>
          </a:p>
        </p:txBody>
      </p:sp>
      <p:sp>
        <p:nvSpPr>
          <p:cNvPr id="11" name="TextBox 11"/>
          <p:cNvSpPr txBox="1"/>
          <p:nvPr/>
        </p:nvSpPr>
        <p:spPr>
          <a:xfrm>
            <a:off x="398295" y="2658776"/>
            <a:ext cx="14994251" cy="1023297"/>
          </a:xfrm>
          <a:prstGeom prst="rect">
            <a:avLst/>
          </a:prstGeom>
        </p:spPr>
        <p:txBody>
          <a:bodyPr lIns="0" tIns="0" rIns="0" bIns="0" rtlCol="0" anchor="t">
            <a:spAutoFit/>
          </a:bodyPr>
          <a:lstStyle/>
          <a:p>
            <a:pPr algn="l">
              <a:lnSpc>
                <a:spcPts val="4107"/>
              </a:lnSpc>
            </a:pPr>
            <a:r>
              <a:rPr lang="en-US" sz="2933" spc="-29">
                <a:solidFill>
                  <a:srgbClr val="294069"/>
                </a:solidFill>
                <a:latin typeface="Garet"/>
                <a:ea typeface="Garet"/>
                <a:cs typeface="Garet"/>
                <a:sym typeface="Garet"/>
              </a:rPr>
              <a:t>X = 23+39 = 62 (who felt pressure )</a:t>
            </a:r>
          </a:p>
          <a:p>
            <a:pPr marL="0" lvl="0" indent="0" algn="l">
              <a:lnSpc>
                <a:spcPts val="4107"/>
              </a:lnSpc>
              <a:spcBef>
                <a:spcPct val="0"/>
              </a:spcBef>
            </a:pPr>
            <a:r>
              <a:rPr lang="en-US" sz="2933" spc="-29">
                <a:solidFill>
                  <a:srgbClr val="294069"/>
                </a:solidFill>
                <a:latin typeface="Garet"/>
                <a:ea typeface="Garet"/>
                <a:cs typeface="Garet"/>
                <a:sym typeface="Garet"/>
              </a:rPr>
              <a:t> n = 203 (size)</a:t>
            </a:r>
          </a:p>
        </p:txBody>
      </p:sp>
      <p:grpSp>
        <p:nvGrpSpPr>
          <p:cNvPr id="12" name="Group 12"/>
          <p:cNvGrpSpPr/>
          <p:nvPr/>
        </p:nvGrpSpPr>
        <p:grpSpPr>
          <a:xfrm>
            <a:off x="0" y="5159050"/>
            <a:ext cx="3335494" cy="1163002"/>
            <a:chOff x="0" y="0"/>
            <a:chExt cx="878484" cy="306305"/>
          </a:xfrm>
        </p:grpSpPr>
        <p:sp>
          <p:nvSpPr>
            <p:cNvPr id="13" name="Freeform 13"/>
            <p:cNvSpPr/>
            <p:nvPr/>
          </p:nvSpPr>
          <p:spPr>
            <a:xfrm>
              <a:off x="0" y="0"/>
              <a:ext cx="878484" cy="306305"/>
            </a:xfrm>
            <a:custGeom>
              <a:avLst/>
              <a:gdLst/>
              <a:ahLst/>
              <a:cxnLst/>
              <a:rect l="l" t="t" r="r" b="b"/>
              <a:pathLst>
                <a:path w="878484" h="306305">
                  <a:moveTo>
                    <a:pt x="153152" y="0"/>
                  </a:moveTo>
                  <a:lnTo>
                    <a:pt x="725332" y="0"/>
                  </a:lnTo>
                  <a:cubicBezTo>
                    <a:pt x="809915" y="0"/>
                    <a:pt x="878484" y="68569"/>
                    <a:pt x="878484" y="153152"/>
                  </a:cubicBezTo>
                  <a:lnTo>
                    <a:pt x="878484" y="153152"/>
                  </a:lnTo>
                  <a:cubicBezTo>
                    <a:pt x="878484" y="193771"/>
                    <a:pt x="862348" y="232726"/>
                    <a:pt x="833627" y="261448"/>
                  </a:cubicBezTo>
                  <a:cubicBezTo>
                    <a:pt x="804905" y="290169"/>
                    <a:pt x="765950" y="306305"/>
                    <a:pt x="725332" y="306305"/>
                  </a:cubicBezTo>
                  <a:lnTo>
                    <a:pt x="153152" y="306305"/>
                  </a:lnTo>
                  <a:cubicBezTo>
                    <a:pt x="112534" y="306305"/>
                    <a:pt x="73579" y="290169"/>
                    <a:pt x="44857" y="261448"/>
                  </a:cubicBezTo>
                  <a:cubicBezTo>
                    <a:pt x="16136" y="232726"/>
                    <a:pt x="0" y="193771"/>
                    <a:pt x="0" y="153152"/>
                  </a:cubicBezTo>
                  <a:lnTo>
                    <a:pt x="0" y="153152"/>
                  </a:lnTo>
                  <a:cubicBezTo>
                    <a:pt x="0" y="112534"/>
                    <a:pt x="16136" y="73579"/>
                    <a:pt x="44857" y="44857"/>
                  </a:cubicBezTo>
                  <a:cubicBezTo>
                    <a:pt x="73579" y="16136"/>
                    <a:pt x="112534" y="0"/>
                    <a:pt x="153152" y="0"/>
                  </a:cubicBezTo>
                  <a:close/>
                </a:path>
              </a:pathLst>
            </a:custGeom>
            <a:solidFill>
              <a:srgbClr val="A1D4E1"/>
            </a:solidFill>
            <a:ln cap="rnd">
              <a:noFill/>
              <a:prstDash val="solid"/>
              <a:round/>
            </a:ln>
          </p:spPr>
        </p:sp>
        <p:sp>
          <p:nvSpPr>
            <p:cNvPr id="14" name="TextBox 14"/>
            <p:cNvSpPr txBox="1"/>
            <p:nvPr/>
          </p:nvSpPr>
          <p:spPr>
            <a:xfrm>
              <a:off x="0" y="0"/>
              <a:ext cx="878484" cy="306305"/>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15" name="TextBox 15"/>
          <p:cNvSpPr txBox="1"/>
          <p:nvPr/>
        </p:nvSpPr>
        <p:spPr>
          <a:xfrm>
            <a:off x="-1376467" y="5469858"/>
            <a:ext cx="6088429" cy="579484"/>
          </a:xfrm>
          <a:prstGeom prst="rect">
            <a:avLst/>
          </a:prstGeom>
        </p:spPr>
        <p:txBody>
          <a:bodyPr lIns="0" tIns="0" rIns="0" bIns="0" rtlCol="0" anchor="t">
            <a:spAutoFit/>
          </a:bodyPr>
          <a:lstStyle/>
          <a:p>
            <a:pPr marL="0" lvl="0" indent="0" algn="ctr">
              <a:lnSpc>
                <a:spcPts val="4487"/>
              </a:lnSpc>
              <a:spcBef>
                <a:spcPct val="0"/>
              </a:spcBef>
            </a:pPr>
            <a:r>
              <a:rPr lang="en-US" sz="4079" spc="20">
                <a:solidFill>
                  <a:srgbClr val="294069"/>
                </a:solidFill>
                <a:latin typeface="Berthold Block"/>
                <a:ea typeface="Berthold Block"/>
                <a:cs typeface="Berthold Block"/>
                <a:sym typeface="Berthold Block"/>
              </a:rPr>
              <a:t>Conclusion:</a:t>
            </a:r>
          </a:p>
        </p:txBody>
      </p:sp>
      <p:grpSp>
        <p:nvGrpSpPr>
          <p:cNvPr id="16" name="Group 16"/>
          <p:cNvGrpSpPr/>
          <p:nvPr/>
        </p:nvGrpSpPr>
        <p:grpSpPr>
          <a:xfrm>
            <a:off x="6227674" y="3795202"/>
            <a:ext cx="5497534" cy="1348298"/>
            <a:chOff x="0" y="0"/>
            <a:chExt cx="1447910" cy="355107"/>
          </a:xfrm>
        </p:grpSpPr>
        <p:sp>
          <p:nvSpPr>
            <p:cNvPr id="17" name="Freeform 17"/>
            <p:cNvSpPr/>
            <p:nvPr/>
          </p:nvSpPr>
          <p:spPr>
            <a:xfrm>
              <a:off x="0" y="0"/>
              <a:ext cx="1447910" cy="355107"/>
            </a:xfrm>
            <a:custGeom>
              <a:avLst/>
              <a:gdLst/>
              <a:ahLst/>
              <a:cxnLst/>
              <a:rect l="l" t="t" r="r" b="b"/>
              <a:pathLst>
                <a:path w="1447910" h="355107">
                  <a:moveTo>
                    <a:pt x="0" y="0"/>
                  </a:moveTo>
                  <a:lnTo>
                    <a:pt x="1447910" y="0"/>
                  </a:lnTo>
                  <a:lnTo>
                    <a:pt x="1447910" y="355107"/>
                  </a:lnTo>
                  <a:lnTo>
                    <a:pt x="0" y="355107"/>
                  </a:lnTo>
                  <a:close/>
                </a:path>
              </a:pathLst>
            </a:custGeom>
            <a:solidFill>
              <a:srgbClr val="A1D4E1"/>
            </a:solidFill>
            <a:ln cap="sq">
              <a:noFill/>
              <a:prstDash val="solid"/>
              <a:miter/>
            </a:ln>
          </p:spPr>
        </p:sp>
        <p:sp>
          <p:nvSpPr>
            <p:cNvPr id="18" name="TextBox 18"/>
            <p:cNvSpPr txBox="1"/>
            <p:nvPr/>
          </p:nvSpPr>
          <p:spPr>
            <a:xfrm>
              <a:off x="0" y="0"/>
              <a:ext cx="1447910" cy="355107"/>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19" name="TextBox 19"/>
          <p:cNvSpPr txBox="1"/>
          <p:nvPr/>
        </p:nvSpPr>
        <p:spPr>
          <a:xfrm>
            <a:off x="5937256" y="4106011"/>
            <a:ext cx="6088429" cy="579484"/>
          </a:xfrm>
          <a:prstGeom prst="rect">
            <a:avLst/>
          </a:prstGeom>
        </p:spPr>
        <p:txBody>
          <a:bodyPr lIns="0" tIns="0" rIns="0" bIns="0" rtlCol="0" anchor="t">
            <a:spAutoFit/>
          </a:bodyPr>
          <a:lstStyle/>
          <a:p>
            <a:pPr marL="0" lvl="0" indent="0" algn="ctr">
              <a:lnSpc>
                <a:spcPts val="4487"/>
              </a:lnSpc>
              <a:spcBef>
                <a:spcPct val="0"/>
              </a:spcBef>
            </a:pPr>
            <a:r>
              <a:rPr lang="en-US" sz="4079" spc="20">
                <a:solidFill>
                  <a:srgbClr val="294069"/>
                </a:solidFill>
                <a:latin typeface="Berthold Block"/>
                <a:ea typeface="Berthold Block"/>
                <a:cs typeface="Berthold Block"/>
                <a:sym typeface="Berthold Block"/>
              </a:rPr>
              <a:t>proportion : x/n</a:t>
            </a:r>
          </a:p>
        </p:txBody>
      </p:sp>
      <p:grpSp>
        <p:nvGrpSpPr>
          <p:cNvPr id="20" name="Group 20"/>
          <p:cNvGrpSpPr/>
          <p:nvPr/>
        </p:nvGrpSpPr>
        <p:grpSpPr>
          <a:xfrm>
            <a:off x="2747355" y="6436351"/>
            <a:ext cx="11470817" cy="2538430"/>
            <a:chOff x="0" y="0"/>
            <a:chExt cx="3021120" cy="668558"/>
          </a:xfrm>
        </p:grpSpPr>
        <p:sp>
          <p:nvSpPr>
            <p:cNvPr id="21" name="Freeform 21"/>
            <p:cNvSpPr/>
            <p:nvPr/>
          </p:nvSpPr>
          <p:spPr>
            <a:xfrm>
              <a:off x="0" y="0"/>
              <a:ext cx="3021120" cy="668558"/>
            </a:xfrm>
            <a:custGeom>
              <a:avLst/>
              <a:gdLst/>
              <a:ahLst/>
              <a:cxnLst/>
              <a:rect l="l" t="t" r="r" b="b"/>
              <a:pathLst>
                <a:path w="3021120" h="668558">
                  <a:moveTo>
                    <a:pt x="29697" y="0"/>
                  </a:moveTo>
                  <a:lnTo>
                    <a:pt x="2991424" y="0"/>
                  </a:lnTo>
                  <a:cubicBezTo>
                    <a:pt x="2999300" y="0"/>
                    <a:pt x="3006853" y="3129"/>
                    <a:pt x="3012423" y="8698"/>
                  </a:cubicBezTo>
                  <a:cubicBezTo>
                    <a:pt x="3017992" y="14267"/>
                    <a:pt x="3021120" y="21821"/>
                    <a:pt x="3021120" y="29697"/>
                  </a:cubicBezTo>
                  <a:lnTo>
                    <a:pt x="3021120" y="638861"/>
                  </a:lnTo>
                  <a:cubicBezTo>
                    <a:pt x="3021120" y="655262"/>
                    <a:pt x="3007825" y="668558"/>
                    <a:pt x="2991424" y="668558"/>
                  </a:cubicBezTo>
                  <a:lnTo>
                    <a:pt x="29697" y="668558"/>
                  </a:lnTo>
                  <a:cubicBezTo>
                    <a:pt x="13296" y="668558"/>
                    <a:pt x="0" y="655262"/>
                    <a:pt x="0" y="638861"/>
                  </a:cubicBezTo>
                  <a:lnTo>
                    <a:pt x="0" y="29697"/>
                  </a:lnTo>
                  <a:cubicBezTo>
                    <a:pt x="0" y="13296"/>
                    <a:pt x="13296" y="0"/>
                    <a:pt x="29697" y="0"/>
                  </a:cubicBezTo>
                  <a:close/>
                </a:path>
              </a:pathLst>
            </a:custGeom>
            <a:solidFill>
              <a:srgbClr val="635A92"/>
            </a:solidFill>
            <a:ln cap="rnd">
              <a:noFill/>
              <a:prstDash val="solid"/>
              <a:round/>
            </a:ln>
          </p:spPr>
        </p:sp>
        <p:sp>
          <p:nvSpPr>
            <p:cNvPr id="22" name="TextBox 22"/>
            <p:cNvSpPr txBox="1"/>
            <p:nvPr/>
          </p:nvSpPr>
          <p:spPr>
            <a:xfrm>
              <a:off x="0" y="0"/>
              <a:ext cx="3021120" cy="668558"/>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23" name="TextBox 23"/>
          <p:cNvSpPr txBox="1"/>
          <p:nvPr/>
        </p:nvSpPr>
        <p:spPr>
          <a:xfrm>
            <a:off x="3270467" y="6752501"/>
            <a:ext cx="11411948" cy="1543584"/>
          </a:xfrm>
          <a:prstGeom prst="rect">
            <a:avLst/>
          </a:prstGeom>
        </p:spPr>
        <p:txBody>
          <a:bodyPr lIns="0" tIns="0" rIns="0" bIns="0" rtlCol="0" anchor="t">
            <a:spAutoFit/>
          </a:bodyPr>
          <a:lstStyle/>
          <a:p>
            <a:pPr marL="0" lvl="0" indent="0" algn="l">
              <a:lnSpc>
                <a:spcPts val="4107"/>
              </a:lnSpc>
              <a:spcBef>
                <a:spcPct val="0"/>
              </a:spcBef>
            </a:pPr>
            <a:r>
              <a:rPr lang="en-US" sz="2933" spc="-29">
                <a:solidFill>
                  <a:srgbClr val="E7F1F4"/>
                </a:solidFill>
                <a:latin typeface="Garet"/>
                <a:ea typeface="Garet"/>
                <a:cs typeface="Garet"/>
                <a:sym typeface="Garet"/>
              </a:rPr>
              <a:t>Approximately 30.5% of the respondents reported experiencing peer pressure to use drugs or nicotine products.</a:t>
            </a: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400"/>
                                        <p:tgtEl>
                                          <p:spTgt spid="10"/>
                                        </p:tgtEl>
                                      </p:cBhvr>
                                    </p:animEffect>
                                    <p:anim calcmode="lin" valueType="num">
                                      <p:cBhvr>
                                        <p:cTn id="13" dur="400" fill="hold"/>
                                        <p:tgtEl>
                                          <p:spTgt spid="10"/>
                                        </p:tgtEl>
                                        <p:attrNameLst>
                                          <p:attrName>ppt_x</p:attrName>
                                        </p:attrNameLst>
                                      </p:cBhvr>
                                      <p:tavLst>
                                        <p:tav tm="0">
                                          <p:val>
                                            <p:strVal val="#ppt_x"/>
                                          </p:val>
                                        </p:tav>
                                        <p:tav tm="100000">
                                          <p:val>
                                            <p:strVal val="#ppt_x"/>
                                          </p:val>
                                        </p:tav>
                                      </p:tavLst>
                                    </p:anim>
                                    <p:anim calcmode="lin" valueType="num">
                                      <p:cBhvr>
                                        <p:cTn id="14" dur="4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400"/>
                                        <p:tgtEl>
                                          <p:spTgt spid="11"/>
                                        </p:tgtEl>
                                      </p:cBhvr>
                                    </p:animEffect>
                                    <p:anim calcmode="lin" valueType="num">
                                      <p:cBhvr>
                                        <p:cTn id="18" dur="400" fill="hold"/>
                                        <p:tgtEl>
                                          <p:spTgt spid="11"/>
                                        </p:tgtEl>
                                        <p:attrNameLst>
                                          <p:attrName>ppt_x</p:attrName>
                                        </p:attrNameLst>
                                      </p:cBhvr>
                                      <p:tavLst>
                                        <p:tav tm="0">
                                          <p:val>
                                            <p:strVal val="#ppt_x"/>
                                          </p:val>
                                        </p:tav>
                                        <p:tav tm="100000">
                                          <p:val>
                                            <p:strVal val="#ppt_x"/>
                                          </p:val>
                                        </p:tav>
                                      </p:tavLst>
                                    </p:anim>
                                    <p:anim calcmode="lin" valueType="num">
                                      <p:cBhvr>
                                        <p:cTn id="19" dur="4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anim calcmode="lin" valueType="num">
                                      <p:cBhvr>
                                        <p:cTn id="23" dur="400" fill="hold"/>
                                        <p:tgtEl>
                                          <p:spTgt spid="15"/>
                                        </p:tgtEl>
                                        <p:attrNameLst>
                                          <p:attrName>ppt_x</p:attrName>
                                        </p:attrNameLst>
                                      </p:cBhvr>
                                      <p:tavLst>
                                        <p:tav tm="0">
                                          <p:val>
                                            <p:strVal val="#ppt_x"/>
                                          </p:val>
                                        </p:tav>
                                        <p:tav tm="100000">
                                          <p:val>
                                            <p:strVal val="#ppt_x"/>
                                          </p:val>
                                        </p:tav>
                                      </p:tavLst>
                                    </p:anim>
                                    <p:anim calcmode="lin" valueType="num">
                                      <p:cBhvr>
                                        <p:cTn id="24" dur="4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400"/>
                                        <p:tgtEl>
                                          <p:spTgt spid="19"/>
                                        </p:tgtEl>
                                      </p:cBhvr>
                                    </p:animEffect>
                                    <p:anim calcmode="lin" valueType="num">
                                      <p:cBhvr>
                                        <p:cTn id="28" dur="400" fill="hold"/>
                                        <p:tgtEl>
                                          <p:spTgt spid="19"/>
                                        </p:tgtEl>
                                        <p:attrNameLst>
                                          <p:attrName>ppt_x</p:attrName>
                                        </p:attrNameLst>
                                      </p:cBhvr>
                                      <p:tavLst>
                                        <p:tav tm="0">
                                          <p:val>
                                            <p:strVal val="#ppt_x"/>
                                          </p:val>
                                        </p:tav>
                                        <p:tav tm="100000">
                                          <p:val>
                                            <p:strVal val="#ppt_x"/>
                                          </p:val>
                                        </p:tav>
                                      </p:tavLst>
                                    </p:anim>
                                    <p:anim calcmode="lin" valueType="num">
                                      <p:cBhvr>
                                        <p:cTn id="29" dur="4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400"/>
                                        <p:tgtEl>
                                          <p:spTgt spid="23"/>
                                        </p:tgtEl>
                                      </p:cBhvr>
                                    </p:animEffect>
                                    <p:anim calcmode="lin" valueType="num">
                                      <p:cBhvr>
                                        <p:cTn id="33" dur="400" fill="hold"/>
                                        <p:tgtEl>
                                          <p:spTgt spid="23"/>
                                        </p:tgtEl>
                                        <p:attrNameLst>
                                          <p:attrName>ppt_x</p:attrName>
                                        </p:attrNameLst>
                                      </p:cBhvr>
                                      <p:tavLst>
                                        <p:tav tm="0">
                                          <p:val>
                                            <p:strVal val="#ppt_x"/>
                                          </p:val>
                                        </p:tav>
                                        <p:tav tm="100000">
                                          <p:val>
                                            <p:strVal val="#ppt_x"/>
                                          </p:val>
                                        </p:tav>
                                      </p:tavLst>
                                    </p:anim>
                                    <p:anim calcmode="lin" valueType="num">
                                      <p:cBhvr>
                                        <p:cTn id="34" dur="4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5" grpId="0"/>
      <p:bldP spid="19"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A1D4E1"/>
            </a:solidFill>
          </p:spPr>
        </p:sp>
        <p:sp>
          <p:nvSpPr>
            <p:cNvPr id="4" name="TextBox 4"/>
            <p:cNvSpPr txBox="1"/>
            <p:nvPr/>
          </p:nvSpPr>
          <p:spPr>
            <a:xfrm>
              <a:off x="0" y="0"/>
              <a:ext cx="4816593" cy="2709333"/>
            </a:xfrm>
            <a:prstGeom prst="rect">
              <a:avLst/>
            </a:prstGeom>
          </p:spPr>
          <p:txBody>
            <a:bodyPr lIns="50800" tIns="50800" rIns="50800" bIns="50800" rtlCol="0" anchor="ctr"/>
            <a:lstStyle/>
            <a:p>
              <a:pPr algn="ctr">
                <a:lnSpc>
                  <a:spcPts val="2639"/>
                </a:lnSpc>
              </a:pPr>
              <a:endParaRPr/>
            </a:p>
          </p:txBody>
        </p:sp>
      </p:grpSp>
      <p:sp>
        <p:nvSpPr>
          <p:cNvPr id="5" name="TextBox 5"/>
          <p:cNvSpPr txBox="1"/>
          <p:nvPr/>
        </p:nvSpPr>
        <p:spPr>
          <a:xfrm>
            <a:off x="343857" y="103301"/>
            <a:ext cx="14034206" cy="853140"/>
          </a:xfrm>
          <a:prstGeom prst="rect">
            <a:avLst/>
          </a:prstGeom>
        </p:spPr>
        <p:txBody>
          <a:bodyPr lIns="0" tIns="0" rIns="0" bIns="0" rtlCol="0" anchor="t">
            <a:spAutoFit/>
          </a:bodyPr>
          <a:lstStyle/>
          <a:p>
            <a:pPr marL="0" lvl="0" indent="0" algn="l">
              <a:lnSpc>
                <a:spcPts val="6620"/>
              </a:lnSpc>
              <a:spcBef>
                <a:spcPct val="0"/>
              </a:spcBef>
            </a:pPr>
            <a:r>
              <a:rPr lang="en-US" sz="6018" spc="30">
                <a:solidFill>
                  <a:srgbClr val="294069"/>
                </a:solidFill>
                <a:latin typeface="Berthold Block"/>
                <a:ea typeface="Berthold Block"/>
                <a:cs typeface="Berthold Block"/>
                <a:sym typeface="Berthold Block"/>
              </a:rPr>
              <a:t>Hypothesis no: 02 Nicotine Among Youth</a:t>
            </a:r>
          </a:p>
        </p:txBody>
      </p:sp>
      <p:sp>
        <p:nvSpPr>
          <p:cNvPr id="6" name="Freeform 6"/>
          <p:cNvSpPr/>
          <p:nvPr/>
        </p:nvSpPr>
        <p:spPr>
          <a:xfrm rot="-223805">
            <a:off x="16791635" y="8341395"/>
            <a:ext cx="1445442" cy="1612562"/>
          </a:xfrm>
          <a:custGeom>
            <a:avLst/>
            <a:gdLst/>
            <a:ahLst/>
            <a:cxnLst/>
            <a:rect l="l" t="t" r="r" b="b"/>
            <a:pathLst>
              <a:path w="1445442" h="1612562">
                <a:moveTo>
                  <a:pt x="0" y="0"/>
                </a:moveTo>
                <a:lnTo>
                  <a:pt x="1445442" y="0"/>
                </a:lnTo>
                <a:lnTo>
                  <a:pt x="1445442" y="1612562"/>
                </a:lnTo>
                <a:lnTo>
                  <a:pt x="0" y="1612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7" name="Group 7"/>
          <p:cNvGrpSpPr/>
          <p:nvPr/>
        </p:nvGrpSpPr>
        <p:grpSpPr>
          <a:xfrm>
            <a:off x="0" y="9806661"/>
            <a:ext cx="18288000" cy="480339"/>
            <a:chOff x="0" y="0"/>
            <a:chExt cx="4816593" cy="126509"/>
          </a:xfrm>
        </p:grpSpPr>
        <p:sp>
          <p:nvSpPr>
            <p:cNvPr id="8" name="Freeform 8"/>
            <p:cNvSpPr/>
            <p:nvPr/>
          </p:nvSpPr>
          <p:spPr>
            <a:xfrm>
              <a:off x="0" y="0"/>
              <a:ext cx="4816592" cy="126509"/>
            </a:xfrm>
            <a:custGeom>
              <a:avLst/>
              <a:gdLst/>
              <a:ahLst/>
              <a:cxnLst/>
              <a:rect l="l" t="t" r="r" b="b"/>
              <a:pathLst>
                <a:path w="4816592" h="126509">
                  <a:moveTo>
                    <a:pt x="0" y="0"/>
                  </a:moveTo>
                  <a:lnTo>
                    <a:pt x="4816592" y="0"/>
                  </a:lnTo>
                  <a:lnTo>
                    <a:pt x="4816592" y="126509"/>
                  </a:lnTo>
                  <a:lnTo>
                    <a:pt x="0" y="126509"/>
                  </a:lnTo>
                  <a:close/>
                </a:path>
              </a:pathLst>
            </a:custGeom>
            <a:solidFill>
              <a:srgbClr val="F4956F"/>
            </a:solidFill>
          </p:spPr>
        </p:sp>
        <p:sp>
          <p:nvSpPr>
            <p:cNvPr id="9" name="TextBox 9"/>
            <p:cNvSpPr txBox="1"/>
            <p:nvPr/>
          </p:nvSpPr>
          <p:spPr>
            <a:xfrm>
              <a:off x="0" y="0"/>
              <a:ext cx="4816593" cy="126509"/>
            </a:xfrm>
            <a:prstGeom prst="rect">
              <a:avLst/>
            </a:prstGeom>
          </p:spPr>
          <p:txBody>
            <a:bodyPr lIns="50800" tIns="50800" rIns="50800" bIns="50800" rtlCol="0" anchor="ctr"/>
            <a:lstStyle/>
            <a:p>
              <a:pPr algn="ctr">
                <a:lnSpc>
                  <a:spcPts val="2639"/>
                </a:lnSpc>
              </a:pPr>
              <a:endParaRPr/>
            </a:p>
          </p:txBody>
        </p:sp>
      </p:grpSp>
      <p:graphicFrame>
        <p:nvGraphicFramePr>
          <p:cNvPr id="10" name="Table 10"/>
          <p:cNvGraphicFramePr>
            <a:graphicFrameLocks noGrp="1"/>
          </p:cNvGraphicFramePr>
          <p:nvPr/>
        </p:nvGraphicFramePr>
        <p:xfrm>
          <a:off x="2624195" y="1309614"/>
          <a:ext cx="13415842" cy="8143875"/>
        </p:xfrm>
        <a:graphic>
          <a:graphicData uri="http://schemas.openxmlformats.org/drawingml/2006/table">
            <a:tbl>
              <a:tblPr/>
              <a:tblGrid>
                <a:gridCol w="5149167">
                  <a:extLst>
                    <a:ext uri="{9D8B030D-6E8A-4147-A177-3AD203B41FA5}">
                      <a16:colId xmlns:a16="http://schemas.microsoft.com/office/drawing/2014/main" val="20000"/>
                    </a:ext>
                  </a:extLst>
                </a:gridCol>
                <a:gridCol w="3884767">
                  <a:extLst>
                    <a:ext uri="{9D8B030D-6E8A-4147-A177-3AD203B41FA5}">
                      <a16:colId xmlns:a16="http://schemas.microsoft.com/office/drawing/2014/main" val="20001"/>
                    </a:ext>
                  </a:extLst>
                </a:gridCol>
                <a:gridCol w="4381908">
                  <a:extLst>
                    <a:ext uri="{9D8B030D-6E8A-4147-A177-3AD203B41FA5}">
                      <a16:colId xmlns:a16="http://schemas.microsoft.com/office/drawing/2014/main" val="20002"/>
                    </a:ext>
                  </a:extLst>
                </a:gridCol>
              </a:tblGrid>
              <a:tr h="1253640">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Response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Frequency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53640">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very common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r>
                        <a:rPr lang="en-US" sz="4455" spc="22">
                          <a:solidFill>
                            <a:srgbClr val="294069"/>
                          </a:solidFill>
                          <a:latin typeface="Berthold Block"/>
                          <a:ea typeface="Berthold Block"/>
                          <a:cs typeface="Berthold Block"/>
                          <a:sym typeface="Berthold Block"/>
                        </a:rPr>
                        <a:t>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70949">
                <a:tc>
                  <a:txBody>
                    <a:bodyPr/>
                    <a:lstStyle/>
                    <a:p>
                      <a:pPr marL="0" lvl="0" indent="0" algn="l">
                        <a:lnSpc>
                          <a:spcPts val="4901"/>
                        </a:lnSpc>
                        <a:spcBef>
                          <a:spcPct val="0"/>
                        </a:spcBef>
                        <a:defRPr/>
                      </a:pPr>
                      <a:r>
                        <a:rPr lang="en-US" sz="4455" spc="22" dirty="0">
                          <a:solidFill>
                            <a:srgbClr val="294069"/>
                          </a:solidFill>
                          <a:latin typeface="Berthold Block"/>
                          <a:ea typeface="Berthold Block"/>
                          <a:cs typeface="Berthold Block"/>
                          <a:sym typeface="Berthold Block"/>
                        </a:rPr>
                        <a:t>somewhat common</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60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58366">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neutral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r>
                        <a:rPr lang="en-US" sz="4455" spc="22">
                          <a:solidFill>
                            <a:srgbClr val="294069"/>
                          </a:solidFill>
                          <a:latin typeface="Berthold Block"/>
                          <a:ea typeface="Berthold Block"/>
                          <a:cs typeface="Berthold Block"/>
                          <a:sym typeface="Berthold Block"/>
                        </a:rPr>
                        <a:t>26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53640">
                <a:tc>
                  <a:txBody>
                    <a:bodyPr/>
                    <a:lstStyle/>
                    <a:p>
                      <a:pPr algn="l">
                        <a:lnSpc>
                          <a:spcPts val="4901"/>
                        </a:lnSpc>
                        <a:spcBef>
                          <a:spcPct val="0"/>
                        </a:spcBef>
                        <a:defRPr/>
                      </a:pPr>
                      <a:r>
                        <a:rPr lang="en-US" sz="4455" spc="22">
                          <a:solidFill>
                            <a:srgbClr val="294069"/>
                          </a:solidFill>
                          <a:latin typeface="Berthold Block"/>
                          <a:ea typeface="Berthold Block"/>
                          <a:cs typeface="Berthold Block"/>
                          <a:sym typeface="Berthold Block"/>
                        </a:rPr>
                        <a:t>Rare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r>
                        <a:rPr lang="en-US" sz="4455" spc="22">
                          <a:solidFill>
                            <a:srgbClr val="294069"/>
                          </a:solidFill>
                          <a:latin typeface="Berthold Block"/>
                          <a:ea typeface="Berthold Block"/>
                          <a:cs typeface="Berthold Block"/>
                          <a:sym typeface="Berthold Block"/>
                        </a:rPr>
                        <a:t>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r>
                        <a:rPr lang="en-US" sz="4455" spc="22">
                          <a:solidFill>
                            <a:srgbClr val="294069"/>
                          </a:solidFill>
                          <a:latin typeface="Berthold Block"/>
                          <a:ea typeface="Berthold Block"/>
                          <a:cs typeface="Berthold Block"/>
                          <a:sym typeface="Berthold Block"/>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53640">
                <a:tc>
                  <a:txBody>
                    <a:bodyPr/>
                    <a:lstStyle/>
                    <a:p>
                      <a:pPr algn="l">
                        <a:lnSpc>
                          <a:spcPts val="4901"/>
                        </a:lnSpc>
                        <a:spcBef>
                          <a:spcPct val="0"/>
                        </a:spcBef>
                        <a:defRPr/>
                      </a:pPr>
                      <a:r>
                        <a:rPr lang="en-US" sz="4455" spc="22">
                          <a:solidFill>
                            <a:srgbClr val="294069"/>
                          </a:solidFill>
                          <a:latin typeface="Berthold Block"/>
                          <a:ea typeface="Berthold Block"/>
                          <a:cs typeface="Berthold Block"/>
                          <a:sym typeface="Berthold Block"/>
                        </a:rPr>
                        <a:t>Not at 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r>
                        <a:rPr lang="en-US" sz="4455" spc="22">
                          <a:solidFill>
                            <a:srgbClr val="294069"/>
                          </a:solidFill>
                          <a:latin typeface="Berthold Block"/>
                          <a:ea typeface="Berthold Block"/>
                          <a:cs typeface="Berthold Block"/>
                          <a:sym typeface="Berthold Block"/>
                        </a:rPr>
                        <a:t>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901"/>
                        </a:lnSpc>
                        <a:spcBef>
                          <a:spcPct val="0"/>
                        </a:spcBef>
                        <a:defRPr/>
                      </a:pPr>
                      <a:r>
                        <a:rPr lang="en-US" sz="4455" spc="22" dirty="0">
                          <a:solidFill>
                            <a:srgbClr val="294069"/>
                          </a:solidFill>
                          <a:latin typeface="Berthold Block"/>
                          <a:ea typeface="Berthold Block"/>
                          <a:cs typeface="Berthold Block"/>
                          <a:sym typeface="Berthold Block"/>
                        </a:rPr>
                        <a:t>1</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anim calcmode="lin" valueType="num">
                                      <p:cBhvr>
                                        <p:cTn id="8" dur="400" fill="hold"/>
                                        <p:tgtEl>
                                          <p:spTgt spid="10"/>
                                        </p:tgtEl>
                                        <p:attrNameLst>
                                          <p:attrName>ppt_x</p:attrName>
                                        </p:attrNameLst>
                                      </p:cBhvr>
                                      <p:tavLst>
                                        <p:tav tm="0">
                                          <p:val>
                                            <p:strVal val="#ppt_x"/>
                                          </p:val>
                                        </p:tav>
                                        <p:tav tm="100000">
                                          <p:val>
                                            <p:strVal val="#ppt_x"/>
                                          </p:val>
                                        </p:tav>
                                      </p:tavLst>
                                    </p:anim>
                                    <p:anim calcmode="lin" valueType="num">
                                      <p:cBhvr>
                                        <p:cTn id="9" dur="4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400"/>
                                        <p:tgtEl>
                                          <p:spTgt spid="5"/>
                                        </p:tgtEl>
                                      </p:cBhvr>
                                    </p:animEffect>
                                    <p:anim calcmode="lin" valueType="num">
                                      <p:cBhvr>
                                        <p:cTn id="13" dur="400" fill="hold"/>
                                        <p:tgtEl>
                                          <p:spTgt spid="5"/>
                                        </p:tgtEl>
                                        <p:attrNameLst>
                                          <p:attrName>ppt_x</p:attrName>
                                        </p:attrNameLst>
                                      </p:cBhvr>
                                      <p:tavLst>
                                        <p:tav tm="0">
                                          <p:val>
                                            <p:strVal val="#ppt_x"/>
                                          </p:val>
                                        </p:tav>
                                        <p:tav tm="100000">
                                          <p:val>
                                            <p:strVal val="#ppt_x"/>
                                          </p:val>
                                        </p:tav>
                                      </p:tavLst>
                                    </p:anim>
                                    <p:anim calcmode="lin" valueType="num">
                                      <p:cBhvr>
                                        <p:cTn id="14"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sp>
        <p:nvSpPr>
          <p:cNvPr id="2" name="TextBox 2"/>
          <p:cNvSpPr txBox="1"/>
          <p:nvPr/>
        </p:nvSpPr>
        <p:spPr>
          <a:xfrm>
            <a:off x="343857" y="26035"/>
            <a:ext cx="9778627" cy="10775315"/>
          </a:xfrm>
          <a:prstGeom prst="rect">
            <a:avLst/>
          </a:prstGeom>
        </p:spPr>
        <p:txBody>
          <a:bodyPr lIns="0" tIns="0" rIns="0" bIns="0" rtlCol="0" anchor="t">
            <a:spAutoFit/>
          </a:bodyPr>
          <a:lstStyle/>
          <a:p>
            <a:pPr algn="l">
              <a:lnSpc>
                <a:spcPts val="4060"/>
              </a:lnSpc>
            </a:pPr>
            <a:r>
              <a:rPr lang="en-US" sz="2900" b="1" spc="-29">
                <a:solidFill>
                  <a:srgbClr val="294069"/>
                </a:solidFill>
                <a:latin typeface="Garet Bold"/>
                <a:ea typeface="Garet Bold"/>
                <a:cs typeface="Garet Bold"/>
                <a:sym typeface="Garet Bold"/>
              </a:rPr>
              <a:t>   Null and Alternative Hypothesis:</a:t>
            </a:r>
          </a:p>
          <a:p>
            <a:pPr marL="626114" lvl="1" indent="-313057" algn="l">
              <a:lnSpc>
                <a:spcPts val="4060"/>
              </a:lnSpc>
              <a:buFont typeface="Arial"/>
              <a:buChar char="•"/>
            </a:pPr>
            <a:r>
              <a:rPr lang="en-US" sz="2900" spc="-29">
                <a:solidFill>
                  <a:srgbClr val="294069"/>
                </a:solidFill>
                <a:latin typeface="Garet"/>
                <a:ea typeface="Garet"/>
                <a:cs typeface="Garet"/>
                <a:sym typeface="Garet"/>
              </a:rPr>
              <a:t>H₀: μ = 3 (Neutral opinion)</a:t>
            </a:r>
          </a:p>
          <a:p>
            <a:pPr marL="626114" lvl="1" indent="-313057" algn="l">
              <a:lnSpc>
                <a:spcPts val="4060"/>
              </a:lnSpc>
              <a:buFont typeface="Arial"/>
              <a:buChar char="•"/>
            </a:pPr>
            <a:r>
              <a:rPr lang="en-US" sz="2900" spc="-29">
                <a:solidFill>
                  <a:srgbClr val="294069"/>
                </a:solidFill>
                <a:latin typeface="Garet"/>
                <a:ea typeface="Garet"/>
                <a:cs typeface="Garet"/>
                <a:sym typeface="Garet"/>
              </a:rPr>
              <a:t>H₁: μ &gt; 3 (Vape use is perceived as common)</a:t>
            </a:r>
          </a:p>
          <a:p>
            <a:pPr algn="l">
              <a:lnSpc>
                <a:spcPts val="4060"/>
              </a:lnSpc>
            </a:pPr>
            <a:r>
              <a:rPr lang="en-US" sz="2900" spc="-29">
                <a:solidFill>
                  <a:srgbClr val="294069"/>
                </a:solidFill>
                <a:latin typeface="Garet"/>
                <a:ea typeface="Garet"/>
                <a:cs typeface="Garet"/>
                <a:sym typeface="Garet"/>
              </a:rPr>
              <a:t>  </a:t>
            </a:r>
            <a:r>
              <a:rPr lang="en-US" sz="2900" b="1" spc="-29">
                <a:solidFill>
                  <a:srgbClr val="294069"/>
                </a:solidFill>
                <a:latin typeface="Garet Bold"/>
                <a:ea typeface="Garet Bold"/>
                <a:cs typeface="Garet Bold"/>
                <a:sym typeface="Garet Bold"/>
              </a:rPr>
              <a:t> Calculation:</a:t>
            </a:r>
          </a:p>
          <a:p>
            <a:pPr algn="l">
              <a:lnSpc>
                <a:spcPts val="4060"/>
              </a:lnSpc>
            </a:pPr>
            <a:r>
              <a:rPr lang="en-US" sz="2900" spc="-29">
                <a:solidFill>
                  <a:srgbClr val="294069"/>
                </a:solidFill>
                <a:latin typeface="Garet"/>
                <a:ea typeface="Garet"/>
                <a:cs typeface="Garet"/>
                <a:sym typeface="Garet"/>
              </a:rPr>
              <a:t>    Sample Mean (x̄) = 3.73</a:t>
            </a:r>
          </a:p>
          <a:p>
            <a:pPr algn="l">
              <a:lnSpc>
                <a:spcPts val="4060"/>
              </a:lnSpc>
            </a:pPr>
            <a:r>
              <a:rPr lang="en-US" sz="2900" spc="-29">
                <a:solidFill>
                  <a:srgbClr val="294069"/>
                </a:solidFill>
                <a:latin typeface="Garet"/>
                <a:ea typeface="Garet"/>
                <a:cs typeface="Garet"/>
                <a:sym typeface="Garet"/>
              </a:rPr>
              <a:t>   Sample Standard Deviation (s) = 1.31</a:t>
            </a:r>
          </a:p>
          <a:p>
            <a:pPr algn="l">
              <a:lnSpc>
                <a:spcPts val="4060"/>
              </a:lnSpc>
            </a:pPr>
            <a:r>
              <a:rPr lang="en-US" sz="2900" spc="-29">
                <a:solidFill>
                  <a:srgbClr val="294069"/>
                </a:solidFill>
                <a:latin typeface="Garet"/>
                <a:ea typeface="Garet"/>
                <a:cs typeface="Garet"/>
                <a:sym typeface="Garet"/>
              </a:rPr>
              <a:t>   Sample Size (n) = 203</a:t>
            </a:r>
          </a:p>
          <a:p>
            <a:pPr algn="l">
              <a:lnSpc>
                <a:spcPts val="4060"/>
              </a:lnSpc>
            </a:pPr>
            <a:r>
              <a:rPr lang="en-US" sz="2900" spc="-29">
                <a:solidFill>
                  <a:srgbClr val="294069"/>
                </a:solidFill>
                <a:latin typeface="Garet"/>
                <a:ea typeface="Garet"/>
                <a:cs typeface="Garet"/>
                <a:sym typeface="Garet"/>
              </a:rPr>
              <a:t>    t = 7.94</a:t>
            </a:r>
          </a:p>
          <a:p>
            <a:pPr algn="l">
              <a:lnSpc>
                <a:spcPts val="4060"/>
              </a:lnSpc>
            </a:pPr>
            <a:r>
              <a:rPr lang="en-US" sz="2900" spc="-29">
                <a:solidFill>
                  <a:srgbClr val="294069"/>
                </a:solidFill>
                <a:latin typeface="Garet"/>
                <a:ea typeface="Garet"/>
                <a:cs typeface="Garet"/>
                <a:sym typeface="Garet"/>
              </a:rPr>
              <a:t>    tₐ = 1.652</a:t>
            </a:r>
          </a:p>
          <a:p>
            <a:pPr algn="l">
              <a:lnSpc>
                <a:spcPts val="4060"/>
              </a:lnSpc>
            </a:pPr>
            <a:r>
              <a:rPr lang="en-US" sz="2900" spc="-29">
                <a:solidFill>
                  <a:srgbClr val="294069"/>
                </a:solidFill>
                <a:latin typeface="Garet"/>
                <a:ea typeface="Garet"/>
                <a:cs typeface="Garet"/>
                <a:sym typeface="Garet"/>
              </a:rPr>
              <a:t>    t &gt; tₐ</a:t>
            </a:r>
          </a:p>
          <a:p>
            <a:pPr algn="l">
              <a:lnSpc>
                <a:spcPts val="4060"/>
              </a:lnSpc>
            </a:pPr>
            <a:r>
              <a:rPr lang="en-US" sz="2900" spc="-29">
                <a:solidFill>
                  <a:srgbClr val="294069"/>
                </a:solidFill>
                <a:latin typeface="Garet"/>
                <a:ea typeface="Garet"/>
                <a:cs typeface="Garet"/>
                <a:sym typeface="Garet"/>
              </a:rPr>
              <a:t>    CI = 3.55 &lt; μ &lt; 3.91</a:t>
            </a:r>
          </a:p>
          <a:p>
            <a:pPr algn="l">
              <a:lnSpc>
                <a:spcPts val="4060"/>
              </a:lnSpc>
            </a:pPr>
            <a:endParaRPr lang="en-US" sz="2900" spc="-29">
              <a:solidFill>
                <a:srgbClr val="294069"/>
              </a:solidFill>
              <a:latin typeface="Garet"/>
              <a:ea typeface="Garet"/>
              <a:cs typeface="Garet"/>
              <a:sym typeface="Garet"/>
            </a:endParaRPr>
          </a:p>
          <a:p>
            <a:pPr algn="l">
              <a:lnSpc>
                <a:spcPts val="4060"/>
              </a:lnSpc>
            </a:pPr>
            <a:r>
              <a:rPr lang="en-US" sz="2900" b="1" spc="-29">
                <a:solidFill>
                  <a:srgbClr val="294069"/>
                </a:solidFill>
                <a:latin typeface="Garet Bold"/>
                <a:ea typeface="Garet Bold"/>
                <a:cs typeface="Garet Bold"/>
                <a:sym typeface="Garet Bold"/>
              </a:rPr>
              <a:t>  Conclusion:</a:t>
            </a:r>
          </a:p>
          <a:p>
            <a:pPr algn="l">
              <a:lnSpc>
                <a:spcPts val="4060"/>
              </a:lnSpc>
            </a:pPr>
            <a:r>
              <a:rPr lang="en-US" sz="2900" spc="-29">
                <a:solidFill>
                  <a:srgbClr val="294069"/>
                </a:solidFill>
                <a:latin typeface="Garet"/>
                <a:ea typeface="Garet"/>
                <a:cs typeface="Garet"/>
                <a:sym typeface="Garet"/>
              </a:rPr>
              <a:t> We reject the null hypothesis because the calculated t-value is greater than the critical t-value.</a:t>
            </a:r>
          </a:p>
          <a:p>
            <a:pPr algn="l">
              <a:lnSpc>
                <a:spcPts val="4060"/>
              </a:lnSpc>
            </a:pPr>
            <a:r>
              <a:rPr lang="en-US" sz="2900" spc="-29">
                <a:solidFill>
                  <a:srgbClr val="294069"/>
                </a:solidFill>
                <a:latin typeface="Garet"/>
                <a:ea typeface="Garet"/>
                <a:cs typeface="Garet"/>
                <a:sym typeface="Garet"/>
              </a:rPr>
              <a:t> This indicates that vape use is perceived as significantly more common than neutral among young people in the sample.</a:t>
            </a:r>
          </a:p>
          <a:p>
            <a:pPr algn="l">
              <a:lnSpc>
                <a:spcPts val="4060"/>
              </a:lnSpc>
            </a:pPr>
            <a:endParaRPr lang="en-US" sz="2900" spc="-29">
              <a:solidFill>
                <a:srgbClr val="294069"/>
              </a:solidFill>
              <a:latin typeface="Garet"/>
              <a:ea typeface="Garet"/>
              <a:cs typeface="Garet"/>
              <a:sym typeface="Garet"/>
            </a:endParaRPr>
          </a:p>
          <a:p>
            <a:pPr algn="l">
              <a:lnSpc>
                <a:spcPts val="4060"/>
              </a:lnSpc>
            </a:pPr>
            <a:endParaRPr lang="en-US" sz="2900" spc="-29">
              <a:solidFill>
                <a:srgbClr val="294069"/>
              </a:solidFill>
              <a:latin typeface="Garet"/>
              <a:ea typeface="Garet"/>
              <a:cs typeface="Garet"/>
              <a:sym typeface="Garet"/>
            </a:endParaRPr>
          </a:p>
        </p:txBody>
      </p:sp>
      <p:sp>
        <p:nvSpPr>
          <p:cNvPr id="3" name="Freeform 3"/>
          <p:cNvSpPr/>
          <p:nvPr/>
        </p:nvSpPr>
        <p:spPr>
          <a:xfrm rot="-223805">
            <a:off x="16791635" y="8341395"/>
            <a:ext cx="1445442" cy="1612562"/>
          </a:xfrm>
          <a:custGeom>
            <a:avLst/>
            <a:gdLst/>
            <a:ahLst/>
            <a:cxnLst/>
            <a:rect l="l" t="t" r="r" b="b"/>
            <a:pathLst>
              <a:path w="1445442" h="1612562">
                <a:moveTo>
                  <a:pt x="0" y="0"/>
                </a:moveTo>
                <a:lnTo>
                  <a:pt x="1445442" y="0"/>
                </a:lnTo>
                <a:lnTo>
                  <a:pt x="1445442" y="1612562"/>
                </a:lnTo>
                <a:lnTo>
                  <a:pt x="0" y="1612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a:off x="0" y="9806661"/>
            <a:ext cx="18288000" cy="480339"/>
            <a:chOff x="0" y="0"/>
            <a:chExt cx="4816593" cy="126509"/>
          </a:xfrm>
        </p:grpSpPr>
        <p:sp>
          <p:nvSpPr>
            <p:cNvPr id="5" name="Freeform 5"/>
            <p:cNvSpPr/>
            <p:nvPr/>
          </p:nvSpPr>
          <p:spPr>
            <a:xfrm>
              <a:off x="0" y="0"/>
              <a:ext cx="4816592" cy="126509"/>
            </a:xfrm>
            <a:custGeom>
              <a:avLst/>
              <a:gdLst/>
              <a:ahLst/>
              <a:cxnLst/>
              <a:rect l="l" t="t" r="r" b="b"/>
              <a:pathLst>
                <a:path w="4816592" h="126509">
                  <a:moveTo>
                    <a:pt x="0" y="0"/>
                  </a:moveTo>
                  <a:lnTo>
                    <a:pt x="4816592" y="0"/>
                  </a:lnTo>
                  <a:lnTo>
                    <a:pt x="4816592" y="126509"/>
                  </a:lnTo>
                  <a:lnTo>
                    <a:pt x="0" y="126509"/>
                  </a:lnTo>
                  <a:close/>
                </a:path>
              </a:pathLst>
            </a:custGeom>
            <a:solidFill>
              <a:srgbClr val="F4956F"/>
            </a:solidFill>
          </p:spPr>
        </p:sp>
        <p:sp>
          <p:nvSpPr>
            <p:cNvPr id="6" name="TextBox 6"/>
            <p:cNvSpPr txBox="1"/>
            <p:nvPr/>
          </p:nvSpPr>
          <p:spPr>
            <a:xfrm>
              <a:off x="0" y="0"/>
              <a:ext cx="4816593" cy="126509"/>
            </a:xfrm>
            <a:prstGeom prst="rect">
              <a:avLst/>
            </a:prstGeom>
          </p:spPr>
          <p:txBody>
            <a:bodyPr lIns="50800" tIns="50800" rIns="50800" bIns="50800" rtlCol="0" anchor="ctr"/>
            <a:lstStyle/>
            <a:p>
              <a:pPr algn="ctr">
                <a:lnSpc>
                  <a:spcPts val="2639"/>
                </a:lnSpc>
              </a:pPr>
              <a:endParaRPr/>
            </a:p>
          </p:txBody>
        </p:sp>
      </p:grpSp>
      <p:pic>
        <p:nvPicPr>
          <p:cNvPr id="7" name="Picture 7"/>
          <p:cNvPicPr>
            <a:picLocks noChangeAspect="1"/>
          </p:cNvPicPr>
          <p:nvPr/>
        </p:nvPicPr>
        <p:blipFill>
          <a:blip r:embed="rId4"/>
          <a:stretch>
            <a:fillRect/>
          </a:stretch>
        </p:blipFill>
        <p:spPr>
          <a:xfrm>
            <a:off x="9248228" y="-612130"/>
            <a:ext cx="8389797" cy="107677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anim calcmode="lin" valueType="num">
                                      <p:cBhvr>
                                        <p:cTn id="8" dur="400" fill="hold"/>
                                        <p:tgtEl>
                                          <p:spTgt spid="2"/>
                                        </p:tgtEl>
                                        <p:attrNameLst>
                                          <p:attrName>ppt_x</p:attrName>
                                        </p:attrNameLst>
                                      </p:cBhvr>
                                      <p:tavLst>
                                        <p:tav tm="0">
                                          <p:val>
                                            <p:strVal val="#ppt_x"/>
                                          </p:val>
                                        </p:tav>
                                        <p:tav tm="100000">
                                          <p:val>
                                            <p:strVal val="#ppt_x"/>
                                          </p:val>
                                        </p:tav>
                                      </p:tavLst>
                                    </p:anim>
                                    <p:anim calcmode="lin" valueType="num">
                                      <p:cBhvr>
                                        <p:cTn id="9" dur="4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400"/>
                                        <p:tgtEl>
                                          <p:spTgt spid="7"/>
                                        </p:tgtEl>
                                      </p:cBhvr>
                                    </p:animEffect>
                                    <p:anim calcmode="lin" valueType="num">
                                      <p:cBhvr>
                                        <p:cTn id="13" dur="400" fill="hold"/>
                                        <p:tgtEl>
                                          <p:spTgt spid="7"/>
                                        </p:tgtEl>
                                        <p:attrNameLst>
                                          <p:attrName>ppt_x</p:attrName>
                                        </p:attrNameLst>
                                      </p:cBhvr>
                                      <p:tavLst>
                                        <p:tav tm="0">
                                          <p:val>
                                            <p:strVal val="#ppt_x"/>
                                          </p:val>
                                        </p:tav>
                                        <p:tav tm="100000">
                                          <p:val>
                                            <p:strVal val="#ppt_x"/>
                                          </p:val>
                                        </p:tav>
                                      </p:tavLst>
                                    </p:anim>
                                    <p:anim calcmode="lin" valueType="num">
                                      <p:cBhvr>
                                        <p:cTn id="14"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496163"/>
            <a:chOff x="0" y="0"/>
            <a:chExt cx="4816593" cy="1184175"/>
          </a:xfrm>
        </p:grpSpPr>
        <p:sp>
          <p:nvSpPr>
            <p:cNvPr id="3" name="Freeform 3"/>
            <p:cNvSpPr/>
            <p:nvPr/>
          </p:nvSpPr>
          <p:spPr>
            <a:xfrm>
              <a:off x="0" y="0"/>
              <a:ext cx="4816592" cy="1184175"/>
            </a:xfrm>
            <a:custGeom>
              <a:avLst/>
              <a:gdLst/>
              <a:ahLst/>
              <a:cxnLst/>
              <a:rect l="l" t="t" r="r" b="b"/>
              <a:pathLst>
                <a:path w="4816592" h="1184175">
                  <a:moveTo>
                    <a:pt x="0" y="0"/>
                  </a:moveTo>
                  <a:lnTo>
                    <a:pt x="4816592" y="0"/>
                  </a:lnTo>
                  <a:lnTo>
                    <a:pt x="4816592" y="1184175"/>
                  </a:lnTo>
                  <a:lnTo>
                    <a:pt x="0" y="1184175"/>
                  </a:lnTo>
                  <a:close/>
                </a:path>
              </a:pathLst>
            </a:custGeom>
            <a:solidFill>
              <a:srgbClr val="A1D4E1"/>
            </a:solidFill>
            <a:ln cap="sq">
              <a:noFill/>
              <a:prstDash val="solid"/>
              <a:miter/>
            </a:ln>
          </p:spPr>
        </p:sp>
        <p:sp>
          <p:nvSpPr>
            <p:cNvPr id="4" name="TextBox 4"/>
            <p:cNvSpPr txBox="1"/>
            <p:nvPr/>
          </p:nvSpPr>
          <p:spPr>
            <a:xfrm>
              <a:off x="0" y="0"/>
              <a:ext cx="4816593" cy="1184175"/>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733677" y="3866221"/>
            <a:ext cx="19021677" cy="6420779"/>
            <a:chOff x="0" y="0"/>
            <a:chExt cx="5009824" cy="1691069"/>
          </a:xfrm>
        </p:grpSpPr>
        <p:sp>
          <p:nvSpPr>
            <p:cNvPr id="6" name="Freeform 6"/>
            <p:cNvSpPr/>
            <p:nvPr/>
          </p:nvSpPr>
          <p:spPr>
            <a:xfrm>
              <a:off x="0" y="0"/>
              <a:ext cx="5009824" cy="1691069"/>
            </a:xfrm>
            <a:custGeom>
              <a:avLst/>
              <a:gdLst/>
              <a:ahLst/>
              <a:cxnLst/>
              <a:rect l="l" t="t" r="r" b="b"/>
              <a:pathLst>
                <a:path w="5009824" h="1691069">
                  <a:moveTo>
                    <a:pt x="0" y="0"/>
                  </a:moveTo>
                  <a:lnTo>
                    <a:pt x="5009824" y="0"/>
                  </a:lnTo>
                  <a:lnTo>
                    <a:pt x="5009824" y="1691069"/>
                  </a:lnTo>
                  <a:lnTo>
                    <a:pt x="0" y="1691069"/>
                  </a:lnTo>
                  <a:close/>
                </a:path>
              </a:pathLst>
            </a:custGeom>
            <a:solidFill>
              <a:srgbClr val="FFFFFF"/>
            </a:solidFill>
          </p:spPr>
        </p:sp>
        <p:sp>
          <p:nvSpPr>
            <p:cNvPr id="7" name="TextBox 7"/>
            <p:cNvSpPr txBox="1"/>
            <p:nvPr/>
          </p:nvSpPr>
          <p:spPr>
            <a:xfrm>
              <a:off x="0" y="0"/>
              <a:ext cx="5009824" cy="1691069"/>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36625" y="887219"/>
            <a:ext cx="18680935" cy="3608944"/>
            <a:chOff x="0" y="0"/>
            <a:chExt cx="4920082" cy="950504"/>
          </a:xfrm>
        </p:grpSpPr>
        <p:sp>
          <p:nvSpPr>
            <p:cNvPr id="9" name="Freeform 9"/>
            <p:cNvSpPr/>
            <p:nvPr/>
          </p:nvSpPr>
          <p:spPr>
            <a:xfrm>
              <a:off x="0" y="0"/>
              <a:ext cx="4920082" cy="950504"/>
            </a:xfrm>
            <a:custGeom>
              <a:avLst/>
              <a:gdLst/>
              <a:ahLst/>
              <a:cxnLst/>
              <a:rect l="l" t="t" r="r" b="b"/>
              <a:pathLst>
                <a:path w="4920082" h="950504">
                  <a:moveTo>
                    <a:pt x="0" y="0"/>
                  </a:moveTo>
                  <a:lnTo>
                    <a:pt x="4920082" y="0"/>
                  </a:lnTo>
                  <a:lnTo>
                    <a:pt x="4920082" y="950504"/>
                  </a:lnTo>
                  <a:lnTo>
                    <a:pt x="0" y="950504"/>
                  </a:lnTo>
                  <a:close/>
                </a:path>
              </a:pathLst>
            </a:custGeom>
            <a:solidFill>
              <a:srgbClr val="F4956F"/>
            </a:solidFill>
          </p:spPr>
        </p:sp>
        <p:sp>
          <p:nvSpPr>
            <p:cNvPr id="10" name="TextBox 10"/>
            <p:cNvSpPr txBox="1"/>
            <p:nvPr/>
          </p:nvSpPr>
          <p:spPr>
            <a:xfrm>
              <a:off x="0" y="0"/>
              <a:ext cx="4920082" cy="950504"/>
            </a:xfrm>
            <a:prstGeom prst="rect">
              <a:avLst/>
            </a:prstGeom>
          </p:spPr>
          <p:txBody>
            <a:bodyPr lIns="50800" tIns="50800" rIns="50800" bIns="50800" rtlCol="0" anchor="ctr"/>
            <a:lstStyle/>
            <a:p>
              <a:pPr algn="ctr">
                <a:lnSpc>
                  <a:spcPts val="2639"/>
                </a:lnSpc>
              </a:pPr>
              <a:endParaRPr/>
            </a:p>
          </p:txBody>
        </p:sp>
      </p:grpSp>
      <p:sp>
        <p:nvSpPr>
          <p:cNvPr id="11" name="Freeform 11"/>
          <p:cNvSpPr/>
          <p:nvPr/>
        </p:nvSpPr>
        <p:spPr>
          <a:xfrm rot="-5282396">
            <a:off x="17209993" y="8142329"/>
            <a:ext cx="1074362" cy="560622"/>
          </a:xfrm>
          <a:custGeom>
            <a:avLst/>
            <a:gdLst/>
            <a:ahLst/>
            <a:cxnLst/>
            <a:rect l="l" t="t" r="r" b="b"/>
            <a:pathLst>
              <a:path w="1074362" h="560622">
                <a:moveTo>
                  <a:pt x="0" y="0"/>
                </a:moveTo>
                <a:lnTo>
                  <a:pt x="1074362" y="0"/>
                </a:lnTo>
                <a:lnTo>
                  <a:pt x="1074362" y="560621"/>
                </a:lnTo>
                <a:lnTo>
                  <a:pt x="0" y="5606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494990" flipH="1">
            <a:off x="16039833" y="8260506"/>
            <a:ext cx="2091579" cy="2333404"/>
          </a:xfrm>
          <a:custGeom>
            <a:avLst/>
            <a:gdLst/>
            <a:ahLst/>
            <a:cxnLst/>
            <a:rect l="l" t="t" r="r" b="b"/>
            <a:pathLst>
              <a:path w="2091579" h="2333404">
                <a:moveTo>
                  <a:pt x="2091579" y="0"/>
                </a:moveTo>
                <a:lnTo>
                  <a:pt x="0" y="0"/>
                </a:lnTo>
                <a:lnTo>
                  <a:pt x="0" y="2333405"/>
                </a:lnTo>
                <a:lnTo>
                  <a:pt x="2091579" y="2333405"/>
                </a:lnTo>
                <a:lnTo>
                  <a:pt x="209157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36625" y="57150"/>
            <a:ext cx="9180625" cy="670446"/>
          </a:xfrm>
          <a:prstGeom prst="rect">
            <a:avLst/>
          </a:prstGeom>
        </p:spPr>
        <p:txBody>
          <a:bodyPr lIns="0" tIns="0" rIns="0" bIns="0" rtlCol="0" anchor="t">
            <a:spAutoFit/>
          </a:bodyPr>
          <a:lstStyle/>
          <a:p>
            <a:pPr marL="0" lvl="0" indent="0" algn="ctr">
              <a:lnSpc>
                <a:spcPts val="5291"/>
              </a:lnSpc>
              <a:spcBef>
                <a:spcPct val="0"/>
              </a:spcBef>
            </a:pPr>
            <a:r>
              <a:rPr lang="en-US" sz="4810" spc="24">
                <a:solidFill>
                  <a:srgbClr val="294069"/>
                </a:solidFill>
                <a:latin typeface="Berthold Block"/>
                <a:ea typeface="Berthold Block"/>
                <a:cs typeface="Berthold Block"/>
                <a:sym typeface="Berthold Block"/>
              </a:rPr>
              <a:t>Hypothesis no 03:  Regulation Support</a:t>
            </a:r>
          </a:p>
        </p:txBody>
      </p:sp>
      <p:sp>
        <p:nvSpPr>
          <p:cNvPr id="14" name="TextBox 14"/>
          <p:cNvSpPr txBox="1"/>
          <p:nvPr/>
        </p:nvSpPr>
        <p:spPr>
          <a:xfrm>
            <a:off x="0" y="971550"/>
            <a:ext cx="16794829" cy="9936439"/>
          </a:xfrm>
          <a:prstGeom prst="rect">
            <a:avLst/>
          </a:prstGeom>
        </p:spPr>
        <p:txBody>
          <a:bodyPr lIns="0" tIns="0" rIns="0" bIns="0" rtlCol="0" anchor="t">
            <a:spAutoFit/>
          </a:bodyPr>
          <a:lstStyle/>
          <a:p>
            <a:pPr marL="605635" lvl="1" indent="-302818" algn="l">
              <a:lnSpc>
                <a:spcPts val="3927"/>
              </a:lnSpc>
              <a:buFont typeface="Arial"/>
              <a:buChar char="•"/>
            </a:pPr>
            <a:r>
              <a:rPr lang="en-US" sz="2805" spc="-28">
                <a:solidFill>
                  <a:srgbClr val="294069"/>
                </a:solidFill>
                <a:latin typeface="Garet"/>
                <a:ea typeface="Garet"/>
                <a:cs typeface="Garet"/>
                <a:sym typeface="Garet"/>
              </a:rPr>
              <a:t>H₀: 60% support regulation</a:t>
            </a:r>
          </a:p>
          <a:p>
            <a:pPr marL="605635" lvl="1" indent="-302818" algn="l">
              <a:lnSpc>
                <a:spcPts val="3927"/>
              </a:lnSpc>
              <a:buFont typeface="Arial"/>
              <a:buChar char="•"/>
            </a:pPr>
            <a:r>
              <a:rPr lang="en-US" sz="2805" spc="-28">
                <a:solidFill>
                  <a:srgbClr val="294069"/>
                </a:solidFill>
                <a:latin typeface="Garet"/>
                <a:ea typeface="Garet"/>
                <a:cs typeface="Garet"/>
                <a:sym typeface="Garet"/>
              </a:rPr>
              <a:t> H₁: More than 60% support regulation</a:t>
            </a:r>
          </a:p>
          <a:p>
            <a:pPr algn="l">
              <a:lnSpc>
                <a:spcPts val="3927"/>
              </a:lnSpc>
            </a:pPr>
            <a:r>
              <a:rPr lang="en-US" sz="2805" spc="-28">
                <a:solidFill>
                  <a:srgbClr val="294069"/>
                </a:solidFill>
                <a:latin typeface="Garet"/>
                <a:ea typeface="Garet"/>
                <a:cs typeface="Garet"/>
                <a:sym typeface="Garet"/>
              </a:rPr>
              <a:t>  </a:t>
            </a:r>
            <a:r>
              <a:rPr lang="en-US" sz="2805" b="1" spc="-28">
                <a:solidFill>
                  <a:srgbClr val="294069"/>
                </a:solidFill>
                <a:latin typeface="Garet Bold"/>
                <a:ea typeface="Garet Bold"/>
                <a:cs typeface="Garet Bold"/>
                <a:sym typeface="Garet Bold"/>
              </a:rPr>
              <a:t> Calculation:</a:t>
            </a:r>
          </a:p>
          <a:p>
            <a:pPr algn="l">
              <a:lnSpc>
                <a:spcPts val="3927"/>
              </a:lnSpc>
            </a:pPr>
            <a:r>
              <a:rPr lang="en-US" sz="2805" spc="-28">
                <a:solidFill>
                  <a:srgbClr val="294069"/>
                </a:solidFill>
                <a:latin typeface="Garet"/>
                <a:ea typeface="Garet"/>
                <a:cs typeface="Garet"/>
                <a:sym typeface="Garet"/>
              </a:rPr>
              <a:t>     </a:t>
            </a:r>
          </a:p>
          <a:p>
            <a:pPr algn="l">
              <a:lnSpc>
                <a:spcPts val="3927"/>
              </a:lnSpc>
            </a:pPr>
            <a:r>
              <a:rPr lang="en-US" sz="2805" spc="-28">
                <a:solidFill>
                  <a:srgbClr val="294069"/>
                </a:solidFill>
                <a:latin typeface="Garet"/>
                <a:ea typeface="Garet"/>
                <a:cs typeface="Garet"/>
                <a:sym typeface="Garet"/>
              </a:rPr>
              <a:t>H₀: p = 0.6</a:t>
            </a:r>
          </a:p>
          <a:p>
            <a:pPr algn="l">
              <a:lnSpc>
                <a:spcPts val="3927"/>
              </a:lnSpc>
            </a:pPr>
            <a:r>
              <a:rPr lang="en-US" sz="2805" spc="-28">
                <a:solidFill>
                  <a:srgbClr val="294069"/>
                </a:solidFill>
                <a:latin typeface="Garet"/>
                <a:ea typeface="Garet"/>
                <a:cs typeface="Garet"/>
                <a:sym typeface="Garet"/>
              </a:rPr>
              <a:t> H₁: p &gt; 0.6</a:t>
            </a:r>
          </a:p>
          <a:p>
            <a:pPr algn="l">
              <a:lnSpc>
                <a:spcPts val="3927"/>
              </a:lnSpc>
            </a:pPr>
            <a:r>
              <a:rPr lang="en-US" sz="2805" spc="-28">
                <a:solidFill>
                  <a:srgbClr val="294069"/>
                </a:solidFill>
                <a:latin typeface="Garet"/>
                <a:ea typeface="Garet"/>
                <a:cs typeface="Garet"/>
                <a:sym typeface="Garet"/>
              </a:rPr>
              <a:t> Total responses = 203</a:t>
            </a:r>
          </a:p>
          <a:p>
            <a:pPr algn="l">
              <a:lnSpc>
                <a:spcPts val="3927"/>
              </a:lnSpc>
            </a:pPr>
            <a:r>
              <a:rPr lang="en-US" sz="2805" spc="-28">
                <a:solidFill>
                  <a:srgbClr val="294069"/>
                </a:solidFill>
                <a:latin typeface="Garet"/>
                <a:ea typeface="Garet"/>
                <a:cs typeface="Garet"/>
                <a:sym typeface="Garet"/>
              </a:rPr>
              <a:t> Support regulation = 105 (complete ban) + 68 (harder access for young people) = 173</a:t>
            </a:r>
          </a:p>
          <a:p>
            <a:pPr algn="l">
              <a:lnSpc>
                <a:spcPts val="3927"/>
              </a:lnSpc>
            </a:pPr>
            <a:r>
              <a:rPr lang="en-US" sz="2805" spc="-28">
                <a:solidFill>
                  <a:srgbClr val="294069"/>
                </a:solidFill>
                <a:latin typeface="Garet"/>
                <a:ea typeface="Garet"/>
                <a:cs typeface="Garet"/>
                <a:sym typeface="Garet"/>
              </a:rPr>
              <a:t> Sample proportion (p̂) = 173 / 203 ≈ 0.8522</a:t>
            </a:r>
          </a:p>
          <a:p>
            <a:pPr algn="l">
              <a:lnSpc>
                <a:spcPts val="3927"/>
              </a:lnSpc>
            </a:pPr>
            <a:r>
              <a:rPr lang="en-US" sz="2805" spc="-28">
                <a:solidFill>
                  <a:srgbClr val="294069"/>
                </a:solidFill>
                <a:latin typeface="Garet"/>
                <a:ea typeface="Garet"/>
                <a:cs typeface="Garet"/>
                <a:sym typeface="Garet"/>
              </a:rPr>
              <a:t> Standard error = √[p(1 - p) / n] = √[0.6 * 0.4 / 203] ≈ √[0.24 / 203] ≈ √0.001183 ≈ 0.0344</a:t>
            </a:r>
          </a:p>
          <a:p>
            <a:pPr algn="l">
              <a:lnSpc>
                <a:spcPts val="3927"/>
              </a:lnSpc>
            </a:pPr>
            <a:r>
              <a:rPr lang="en-US" sz="2805" spc="-28">
                <a:solidFill>
                  <a:srgbClr val="294069"/>
                </a:solidFill>
                <a:latin typeface="Garet"/>
                <a:ea typeface="Garet"/>
                <a:cs typeface="Garet"/>
                <a:sym typeface="Garet"/>
              </a:rPr>
              <a:t> Z = (p̂ - p) / Standard error = (0.8522 - 0.6) / 0.0344 ≈ 0.2522 / 0.0344 ≈ 7.33</a:t>
            </a:r>
          </a:p>
          <a:p>
            <a:pPr algn="l">
              <a:lnSpc>
                <a:spcPts val="3927"/>
              </a:lnSpc>
            </a:pPr>
            <a:r>
              <a:rPr lang="en-US" sz="2805" spc="-28">
                <a:solidFill>
                  <a:srgbClr val="294069"/>
                </a:solidFill>
                <a:latin typeface="Garet"/>
                <a:ea typeface="Garet"/>
                <a:cs typeface="Garet"/>
                <a:sym typeface="Garet"/>
              </a:rPr>
              <a:t> Zₐ = 1.645 (for α = 0.05, one-tailed test)</a:t>
            </a:r>
          </a:p>
          <a:p>
            <a:pPr algn="l">
              <a:lnSpc>
                <a:spcPts val="3927"/>
              </a:lnSpc>
            </a:pPr>
            <a:r>
              <a:rPr lang="en-US" sz="2805" spc="-28">
                <a:solidFill>
                  <a:srgbClr val="294069"/>
                </a:solidFill>
                <a:latin typeface="Garet"/>
                <a:ea typeface="Garet"/>
                <a:cs typeface="Garet"/>
                <a:sym typeface="Garet"/>
              </a:rPr>
              <a:t> Z &gt; Zₐ</a:t>
            </a:r>
          </a:p>
          <a:p>
            <a:pPr algn="l">
              <a:lnSpc>
                <a:spcPts val="3927"/>
              </a:lnSpc>
            </a:pPr>
            <a:r>
              <a:rPr lang="en-US" sz="2805" spc="-28">
                <a:solidFill>
                  <a:srgbClr val="294069"/>
                </a:solidFill>
                <a:latin typeface="Garet"/>
                <a:ea typeface="Garet"/>
                <a:cs typeface="Garet"/>
                <a:sym typeface="Garet"/>
              </a:rPr>
              <a:t>CI = p̂ ± Zₐ * Standard error = 0.8522 ± 1.645 * 0.0344</a:t>
            </a:r>
          </a:p>
          <a:p>
            <a:pPr algn="l">
              <a:lnSpc>
                <a:spcPts val="3927"/>
              </a:lnSpc>
            </a:pPr>
            <a:r>
              <a:rPr lang="en-US" sz="2805" spc="-28">
                <a:solidFill>
                  <a:srgbClr val="294069"/>
                </a:solidFill>
                <a:latin typeface="Garet"/>
                <a:ea typeface="Garet"/>
                <a:cs typeface="Garet"/>
                <a:sym typeface="Garet"/>
              </a:rPr>
              <a:t> = 0.8522 ± 0.0566</a:t>
            </a:r>
          </a:p>
          <a:p>
            <a:pPr algn="l">
              <a:lnSpc>
                <a:spcPts val="3927"/>
              </a:lnSpc>
            </a:pPr>
            <a:r>
              <a:rPr lang="en-US" sz="2805" spc="-28">
                <a:solidFill>
                  <a:srgbClr val="294069"/>
                </a:solidFill>
                <a:latin typeface="Garet"/>
                <a:ea typeface="Garet"/>
                <a:cs typeface="Garet"/>
                <a:sym typeface="Garet"/>
              </a:rPr>
              <a:t> = 0.7956 &lt; p &lt; 0.9088</a:t>
            </a:r>
          </a:p>
          <a:p>
            <a:pPr algn="l">
              <a:lnSpc>
                <a:spcPts val="3927"/>
              </a:lnSpc>
            </a:pPr>
            <a:endParaRPr lang="en-US" sz="2805" spc="-28">
              <a:solidFill>
                <a:srgbClr val="294069"/>
              </a:solidFill>
              <a:latin typeface="Garet"/>
              <a:ea typeface="Garet"/>
              <a:cs typeface="Garet"/>
              <a:sym typeface="Garet"/>
            </a:endParaRPr>
          </a:p>
          <a:p>
            <a:pPr algn="l">
              <a:lnSpc>
                <a:spcPts val="3927"/>
              </a:lnSpc>
            </a:pPr>
            <a:r>
              <a:rPr lang="en-US" sz="2805" b="1" spc="-28">
                <a:solidFill>
                  <a:srgbClr val="294069"/>
                </a:solidFill>
                <a:latin typeface="Garet Bold"/>
                <a:ea typeface="Garet Bold"/>
                <a:cs typeface="Garet Bold"/>
                <a:sym typeface="Garet Bold"/>
              </a:rPr>
              <a:t>  </a:t>
            </a:r>
          </a:p>
          <a:p>
            <a:pPr algn="l">
              <a:lnSpc>
                <a:spcPts val="3927"/>
              </a:lnSpc>
            </a:pPr>
            <a:endParaRPr lang="en-US" sz="2805" b="1" spc="-28">
              <a:solidFill>
                <a:srgbClr val="294069"/>
              </a:solidFill>
              <a:latin typeface="Garet Bold"/>
              <a:ea typeface="Garet Bold"/>
              <a:cs typeface="Garet Bold"/>
              <a:sym typeface="Garet Bold"/>
            </a:endParaRPr>
          </a:p>
          <a:p>
            <a:pPr algn="l">
              <a:lnSpc>
                <a:spcPts val="3927"/>
              </a:lnSpc>
            </a:pPr>
            <a:endParaRPr lang="en-US" sz="2805" b="1" spc="-28">
              <a:solidFill>
                <a:srgbClr val="294069"/>
              </a:solidFill>
              <a:latin typeface="Garet Bold"/>
              <a:ea typeface="Garet Bold"/>
              <a:cs typeface="Garet Bold"/>
              <a:sym typeface="Garet Bold"/>
            </a:endParaRP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anim calcmode="lin" valueType="num">
                                      <p:cBhvr>
                                        <p:cTn id="8" dur="400" fill="hold"/>
                                        <p:tgtEl>
                                          <p:spTgt spid="14"/>
                                        </p:tgtEl>
                                        <p:attrNameLst>
                                          <p:attrName>ppt_x</p:attrName>
                                        </p:attrNameLst>
                                      </p:cBhvr>
                                      <p:tavLst>
                                        <p:tav tm="0">
                                          <p:val>
                                            <p:strVal val="#ppt_x"/>
                                          </p:val>
                                        </p:tav>
                                        <p:tav tm="100000">
                                          <p:val>
                                            <p:strVal val="#ppt_x"/>
                                          </p:val>
                                        </p:tav>
                                      </p:tavLst>
                                    </p:anim>
                                    <p:anim calcmode="lin" valueType="num">
                                      <p:cBhvr>
                                        <p:cTn id="9" dur="4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400"/>
                                        <p:tgtEl>
                                          <p:spTgt spid="13"/>
                                        </p:tgtEl>
                                      </p:cBhvr>
                                    </p:animEffect>
                                    <p:anim calcmode="lin" valueType="num">
                                      <p:cBhvr>
                                        <p:cTn id="13" dur="400" fill="hold"/>
                                        <p:tgtEl>
                                          <p:spTgt spid="13"/>
                                        </p:tgtEl>
                                        <p:attrNameLst>
                                          <p:attrName>ppt_x</p:attrName>
                                        </p:attrNameLst>
                                      </p:cBhvr>
                                      <p:tavLst>
                                        <p:tav tm="0">
                                          <p:val>
                                            <p:strVal val="#ppt_x"/>
                                          </p:val>
                                        </p:tav>
                                        <p:tav tm="100000">
                                          <p:val>
                                            <p:strVal val="#ppt_x"/>
                                          </p:val>
                                        </p:tav>
                                      </p:tavLst>
                                    </p:anim>
                                    <p:anim calcmode="lin" valueType="num">
                                      <p:cBhvr>
                                        <p:cTn id="14" dur="4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87529" cy="1028700"/>
            <a:chOff x="0" y="0"/>
            <a:chExt cx="892189" cy="270933"/>
          </a:xfrm>
        </p:grpSpPr>
        <p:sp>
          <p:nvSpPr>
            <p:cNvPr id="3" name="Freeform 3"/>
            <p:cNvSpPr/>
            <p:nvPr/>
          </p:nvSpPr>
          <p:spPr>
            <a:xfrm>
              <a:off x="0" y="0"/>
              <a:ext cx="892189" cy="270933"/>
            </a:xfrm>
            <a:custGeom>
              <a:avLst/>
              <a:gdLst/>
              <a:ahLst/>
              <a:cxnLst/>
              <a:rect l="l" t="t" r="r" b="b"/>
              <a:pathLst>
                <a:path w="892189" h="270933">
                  <a:moveTo>
                    <a:pt x="82275" y="0"/>
                  </a:moveTo>
                  <a:lnTo>
                    <a:pt x="809914" y="0"/>
                  </a:lnTo>
                  <a:cubicBezTo>
                    <a:pt x="855353" y="0"/>
                    <a:pt x="892189" y="36836"/>
                    <a:pt x="892189" y="82275"/>
                  </a:cubicBezTo>
                  <a:lnTo>
                    <a:pt x="892189" y="188658"/>
                  </a:lnTo>
                  <a:cubicBezTo>
                    <a:pt x="892189" y="234098"/>
                    <a:pt x="855353" y="270933"/>
                    <a:pt x="809914" y="270933"/>
                  </a:cubicBezTo>
                  <a:lnTo>
                    <a:pt x="82275" y="270933"/>
                  </a:lnTo>
                  <a:cubicBezTo>
                    <a:pt x="36836" y="270933"/>
                    <a:pt x="0" y="234098"/>
                    <a:pt x="0" y="188658"/>
                  </a:cubicBezTo>
                  <a:lnTo>
                    <a:pt x="0" y="82275"/>
                  </a:lnTo>
                  <a:cubicBezTo>
                    <a:pt x="0" y="36836"/>
                    <a:pt x="36836" y="0"/>
                    <a:pt x="82275" y="0"/>
                  </a:cubicBezTo>
                  <a:close/>
                </a:path>
              </a:pathLst>
            </a:custGeom>
            <a:solidFill>
              <a:srgbClr val="A1D4E1"/>
            </a:solidFill>
            <a:ln cap="rnd">
              <a:noFill/>
              <a:prstDash val="solid"/>
              <a:round/>
            </a:ln>
          </p:spPr>
        </p:sp>
        <p:sp>
          <p:nvSpPr>
            <p:cNvPr id="4" name="TextBox 4"/>
            <p:cNvSpPr txBox="1"/>
            <p:nvPr/>
          </p:nvSpPr>
          <p:spPr>
            <a:xfrm>
              <a:off x="0" y="0"/>
              <a:ext cx="892189" cy="270933"/>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733677" y="3866221"/>
            <a:ext cx="19021677" cy="6420779"/>
            <a:chOff x="0" y="0"/>
            <a:chExt cx="5009824" cy="1691069"/>
          </a:xfrm>
        </p:grpSpPr>
        <p:sp>
          <p:nvSpPr>
            <p:cNvPr id="6" name="Freeform 6"/>
            <p:cNvSpPr/>
            <p:nvPr/>
          </p:nvSpPr>
          <p:spPr>
            <a:xfrm>
              <a:off x="0" y="0"/>
              <a:ext cx="5009824" cy="1691069"/>
            </a:xfrm>
            <a:custGeom>
              <a:avLst/>
              <a:gdLst/>
              <a:ahLst/>
              <a:cxnLst/>
              <a:rect l="l" t="t" r="r" b="b"/>
              <a:pathLst>
                <a:path w="5009824" h="1691069">
                  <a:moveTo>
                    <a:pt x="0" y="0"/>
                  </a:moveTo>
                  <a:lnTo>
                    <a:pt x="5009824" y="0"/>
                  </a:lnTo>
                  <a:lnTo>
                    <a:pt x="5009824" y="1691069"/>
                  </a:lnTo>
                  <a:lnTo>
                    <a:pt x="0" y="1691069"/>
                  </a:lnTo>
                  <a:close/>
                </a:path>
              </a:pathLst>
            </a:custGeom>
            <a:solidFill>
              <a:srgbClr val="FFFFFF"/>
            </a:solidFill>
          </p:spPr>
        </p:sp>
        <p:sp>
          <p:nvSpPr>
            <p:cNvPr id="7" name="TextBox 7"/>
            <p:cNvSpPr txBox="1"/>
            <p:nvPr/>
          </p:nvSpPr>
          <p:spPr>
            <a:xfrm>
              <a:off x="0" y="0"/>
              <a:ext cx="5009824" cy="1691069"/>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755499" y="2332911"/>
            <a:ext cx="15127746" cy="2921230"/>
            <a:chOff x="0" y="0"/>
            <a:chExt cx="3984262" cy="769377"/>
          </a:xfrm>
        </p:grpSpPr>
        <p:sp>
          <p:nvSpPr>
            <p:cNvPr id="9" name="Freeform 9"/>
            <p:cNvSpPr/>
            <p:nvPr/>
          </p:nvSpPr>
          <p:spPr>
            <a:xfrm>
              <a:off x="0" y="0"/>
              <a:ext cx="3984262" cy="769377"/>
            </a:xfrm>
            <a:custGeom>
              <a:avLst/>
              <a:gdLst/>
              <a:ahLst/>
              <a:cxnLst/>
              <a:rect l="l" t="t" r="r" b="b"/>
              <a:pathLst>
                <a:path w="3984262" h="769377">
                  <a:moveTo>
                    <a:pt x="17400" y="0"/>
                  </a:moveTo>
                  <a:lnTo>
                    <a:pt x="3966862" y="0"/>
                  </a:lnTo>
                  <a:cubicBezTo>
                    <a:pt x="3976472" y="0"/>
                    <a:pt x="3984262" y="7790"/>
                    <a:pt x="3984262" y="17400"/>
                  </a:cubicBezTo>
                  <a:lnTo>
                    <a:pt x="3984262" y="751977"/>
                  </a:lnTo>
                  <a:cubicBezTo>
                    <a:pt x="3984262" y="761587"/>
                    <a:pt x="3976472" y="769377"/>
                    <a:pt x="3966862" y="769377"/>
                  </a:cubicBezTo>
                  <a:lnTo>
                    <a:pt x="17400" y="769377"/>
                  </a:lnTo>
                  <a:cubicBezTo>
                    <a:pt x="7790" y="769377"/>
                    <a:pt x="0" y="761587"/>
                    <a:pt x="0" y="751977"/>
                  </a:cubicBezTo>
                  <a:lnTo>
                    <a:pt x="0" y="17400"/>
                  </a:lnTo>
                  <a:cubicBezTo>
                    <a:pt x="0" y="7790"/>
                    <a:pt x="7790" y="0"/>
                    <a:pt x="17400" y="0"/>
                  </a:cubicBezTo>
                  <a:close/>
                </a:path>
              </a:pathLst>
            </a:custGeom>
            <a:solidFill>
              <a:srgbClr val="F4956F"/>
            </a:solidFill>
          </p:spPr>
        </p:sp>
        <p:sp>
          <p:nvSpPr>
            <p:cNvPr id="10" name="TextBox 10"/>
            <p:cNvSpPr txBox="1"/>
            <p:nvPr/>
          </p:nvSpPr>
          <p:spPr>
            <a:xfrm>
              <a:off x="0" y="0"/>
              <a:ext cx="3984262" cy="769377"/>
            </a:xfrm>
            <a:prstGeom prst="rect">
              <a:avLst/>
            </a:prstGeom>
          </p:spPr>
          <p:txBody>
            <a:bodyPr lIns="50800" tIns="50800" rIns="50800" bIns="50800" rtlCol="0" anchor="ctr"/>
            <a:lstStyle/>
            <a:p>
              <a:pPr algn="ctr">
                <a:lnSpc>
                  <a:spcPts val="2639"/>
                </a:lnSpc>
              </a:pPr>
              <a:endParaRPr/>
            </a:p>
          </p:txBody>
        </p:sp>
      </p:grpSp>
      <p:sp>
        <p:nvSpPr>
          <p:cNvPr id="11" name="Freeform 11"/>
          <p:cNvSpPr/>
          <p:nvPr/>
        </p:nvSpPr>
        <p:spPr>
          <a:xfrm rot="-5282396">
            <a:off x="17209993" y="8142329"/>
            <a:ext cx="1074362" cy="560622"/>
          </a:xfrm>
          <a:custGeom>
            <a:avLst/>
            <a:gdLst/>
            <a:ahLst/>
            <a:cxnLst/>
            <a:rect l="l" t="t" r="r" b="b"/>
            <a:pathLst>
              <a:path w="1074362" h="560622">
                <a:moveTo>
                  <a:pt x="0" y="0"/>
                </a:moveTo>
                <a:lnTo>
                  <a:pt x="1074362" y="0"/>
                </a:lnTo>
                <a:lnTo>
                  <a:pt x="1074362" y="560621"/>
                </a:lnTo>
                <a:lnTo>
                  <a:pt x="0" y="5606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494990" flipH="1">
            <a:off x="16039833" y="8260506"/>
            <a:ext cx="2091579" cy="2333404"/>
          </a:xfrm>
          <a:custGeom>
            <a:avLst/>
            <a:gdLst/>
            <a:ahLst/>
            <a:cxnLst/>
            <a:rect l="l" t="t" r="r" b="b"/>
            <a:pathLst>
              <a:path w="2091579" h="2333404">
                <a:moveTo>
                  <a:pt x="2091579" y="0"/>
                </a:moveTo>
                <a:lnTo>
                  <a:pt x="0" y="0"/>
                </a:lnTo>
                <a:lnTo>
                  <a:pt x="0" y="2333405"/>
                </a:lnTo>
                <a:lnTo>
                  <a:pt x="2091579" y="2333405"/>
                </a:lnTo>
                <a:lnTo>
                  <a:pt x="209157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2902100" y="57150"/>
            <a:ext cx="9180625" cy="670446"/>
          </a:xfrm>
          <a:prstGeom prst="rect">
            <a:avLst/>
          </a:prstGeom>
        </p:spPr>
        <p:txBody>
          <a:bodyPr lIns="0" tIns="0" rIns="0" bIns="0" rtlCol="0" anchor="t">
            <a:spAutoFit/>
          </a:bodyPr>
          <a:lstStyle/>
          <a:p>
            <a:pPr marL="0" lvl="0" indent="0" algn="ctr">
              <a:lnSpc>
                <a:spcPts val="5291"/>
              </a:lnSpc>
              <a:spcBef>
                <a:spcPct val="0"/>
              </a:spcBef>
            </a:pPr>
            <a:r>
              <a:rPr lang="en-US" sz="4810" spc="24">
                <a:solidFill>
                  <a:srgbClr val="294069"/>
                </a:solidFill>
                <a:latin typeface="Berthold Block"/>
                <a:ea typeface="Berthold Block"/>
                <a:cs typeface="Berthold Block"/>
                <a:sym typeface="Berthold Block"/>
              </a:rPr>
              <a:t>Conclusion:</a:t>
            </a:r>
          </a:p>
        </p:txBody>
      </p:sp>
      <p:sp>
        <p:nvSpPr>
          <p:cNvPr id="14" name="TextBox 14"/>
          <p:cNvSpPr txBox="1"/>
          <p:nvPr/>
        </p:nvSpPr>
        <p:spPr>
          <a:xfrm>
            <a:off x="1028700" y="2504221"/>
            <a:ext cx="14005080" cy="4386144"/>
          </a:xfrm>
          <a:prstGeom prst="rect">
            <a:avLst/>
          </a:prstGeom>
        </p:spPr>
        <p:txBody>
          <a:bodyPr lIns="0" tIns="0" rIns="0" bIns="0" rtlCol="0" anchor="t">
            <a:spAutoFit/>
          </a:bodyPr>
          <a:lstStyle/>
          <a:p>
            <a:pPr algn="l">
              <a:lnSpc>
                <a:spcPts val="4983"/>
              </a:lnSpc>
            </a:pPr>
            <a:r>
              <a:rPr lang="en-US" sz="3559" spc="-35">
                <a:solidFill>
                  <a:srgbClr val="294069"/>
                </a:solidFill>
                <a:latin typeface="Garet"/>
                <a:ea typeface="Garet"/>
                <a:cs typeface="Garet"/>
                <a:sym typeface="Garet"/>
              </a:rPr>
              <a:t>We reject the null hypothesis because the calculated Z-value (7.28) is greater than the critical Z-value (1.645).</a:t>
            </a:r>
          </a:p>
          <a:p>
            <a:pPr algn="l">
              <a:lnSpc>
                <a:spcPts val="4983"/>
              </a:lnSpc>
            </a:pPr>
            <a:r>
              <a:rPr lang="en-US" sz="3559" spc="-35">
                <a:solidFill>
                  <a:srgbClr val="294069"/>
                </a:solidFill>
                <a:latin typeface="Garet"/>
                <a:ea typeface="Garet"/>
                <a:cs typeface="Garet"/>
                <a:sym typeface="Garet"/>
              </a:rPr>
              <a:t>This indicates that more than 60% of respondents support stricter regulation of nicotine/vape products.</a:t>
            </a:r>
          </a:p>
          <a:p>
            <a:pPr algn="l">
              <a:lnSpc>
                <a:spcPts val="4983"/>
              </a:lnSpc>
            </a:pPr>
            <a:endParaRPr lang="en-US" sz="3559" spc="-35">
              <a:solidFill>
                <a:srgbClr val="294069"/>
              </a:solidFill>
              <a:latin typeface="Garet"/>
              <a:ea typeface="Garet"/>
              <a:cs typeface="Garet"/>
              <a:sym typeface="Garet"/>
            </a:endParaRPr>
          </a:p>
          <a:p>
            <a:pPr algn="l">
              <a:lnSpc>
                <a:spcPts val="4983"/>
              </a:lnSpc>
            </a:pPr>
            <a:endParaRPr lang="en-US" sz="3559" spc="-35">
              <a:solidFill>
                <a:srgbClr val="294069"/>
              </a:solidFill>
              <a:latin typeface="Garet"/>
              <a:ea typeface="Garet"/>
              <a:cs typeface="Garet"/>
              <a:sym typeface="Garet"/>
            </a:endParaRPr>
          </a:p>
          <a:p>
            <a:pPr algn="l">
              <a:lnSpc>
                <a:spcPts val="4983"/>
              </a:lnSpc>
            </a:pPr>
            <a:endParaRPr lang="en-US" sz="3559" spc="-35">
              <a:solidFill>
                <a:srgbClr val="294069"/>
              </a:solidFill>
              <a:latin typeface="Garet"/>
              <a:ea typeface="Garet"/>
              <a:cs typeface="Garet"/>
              <a:sym typeface="Garet"/>
            </a:endParaRP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anim calcmode="lin" valueType="num">
                                      <p:cBhvr>
                                        <p:cTn id="8" dur="400" fill="hold"/>
                                        <p:tgtEl>
                                          <p:spTgt spid="13"/>
                                        </p:tgtEl>
                                        <p:attrNameLst>
                                          <p:attrName>ppt_x</p:attrName>
                                        </p:attrNameLst>
                                      </p:cBhvr>
                                      <p:tavLst>
                                        <p:tav tm="0">
                                          <p:val>
                                            <p:strVal val="#ppt_x"/>
                                          </p:val>
                                        </p:tav>
                                        <p:tav tm="100000">
                                          <p:val>
                                            <p:strVal val="#ppt_x"/>
                                          </p:val>
                                        </p:tav>
                                      </p:tavLst>
                                    </p:anim>
                                    <p:anim calcmode="lin" valueType="num">
                                      <p:cBhvr>
                                        <p:cTn id="9" dur="4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400"/>
                                        <p:tgtEl>
                                          <p:spTgt spid="14"/>
                                        </p:tgtEl>
                                      </p:cBhvr>
                                    </p:animEffect>
                                    <p:anim calcmode="lin" valueType="num">
                                      <p:cBhvr>
                                        <p:cTn id="13" dur="400" fill="hold"/>
                                        <p:tgtEl>
                                          <p:spTgt spid="14"/>
                                        </p:tgtEl>
                                        <p:attrNameLst>
                                          <p:attrName>ppt_x</p:attrName>
                                        </p:attrNameLst>
                                      </p:cBhvr>
                                      <p:tavLst>
                                        <p:tav tm="0">
                                          <p:val>
                                            <p:strVal val="#ppt_x"/>
                                          </p:val>
                                        </p:tav>
                                        <p:tav tm="100000">
                                          <p:val>
                                            <p:strVal val="#ppt_x"/>
                                          </p:val>
                                        </p:tav>
                                      </p:tavLst>
                                    </p:anim>
                                    <p:anim calcmode="lin" valueType="num">
                                      <p:cBhvr>
                                        <p:cTn id="14" dur="4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733677" y="3866221"/>
            <a:ext cx="19021677" cy="6420779"/>
            <a:chOff x="0" y="0"/>
            <a:chExt cx="5009824" cy="1691069"/>
          </a:xfrm>
        </p:grpSpPr>
        <p:sp>
          <p:nvSpPr>
            <p:cNvPr id="3" name="Freeform 3"/>
            <p:cNvSpPr/>
            <p:nvPr/>
          </p:nvSpPr>
          <p:spPr>
            <a:xfrm>
              <a:off x="0" y="0"/>
              <a:ext cx="5009824" cy="1691069"/>
            </a:xfrm>
            <a:custGeom>
              <a:avLst/>
              <a:gdLst/>
              <a:ahLst/>
              <a:cxnLst/>
              <a:rect l="l" t="t" r="r" b="b"/>
              <a:pathLst>
                <a:path w="5009824" h="1691069">
                  <a:moveTo>
                    <a:pt x="0" y="0"/>
                  </a:moveTo>
                  <a:lnTo>
                    <a:pt x="5009824" y="0"/>
                  </a:lnTo>
                  <a:lnTo>
                    <a:pt x="5009824" y="1691069"/>
                  </a:lnTo>
                  <a:lnTo>
                    <a:pt x="0" y="1691069"/>
                  </a:lnTo>
                  <a:close/>
                </a:path>
              </a:pathLst>
            </a:custGeom>
            <a:solidFill>
              <a:srgbClr val="FFFFFF"/>
            </a:solidFill>
          </p:spPr>
        </p:sp>
        <p:sp>
          <p:nvSpPr>
            <p:cNvPr id="4" name="TextBox 4"/>
            <p:cNvSpPr txBox="1"/>
            <p:nvPr/>
          </p:nvSpPr>
          <p:spPr>
            <a:xfrm>
              <a:off x="0" y="0"/>
              <a:ext cx="5009824" cy="1691069"/>
            </a:xfrm>
            <a:prstGeom prst="rect">
              <a:avLst/>
            </a:prstGeom>
          </p:spPr>
          <p:txBody>
            <a:bodyPr lIns="50800" tIns="50800" rIns="50800" bIns="50800" rtlCol="0" anchor="ctr"/>
            <a:lstStyle/>
            <a:p>
              <a:pPr algn="ctr">
                <a:lnSpc>
                  <a:spcPts val="2639"/>
                </a:lnSpc>
              </a:pPr>
              <a:endParaRPr/>
            </a:p>
          </p:txBody>
        </p:sp>
      </p:grpSp>
      <p:grpSp>
        <p:nvGrpSpPr>
          <p:cNvPr id="5" name="Group 5"/>
          <p:cNvGrpSpPr/>
          <p:nvPr/>
        </p:nvGrpSpPr>
        <p:grpSpPr>
          <a:xfrm>
            <a:off x="-448001" y="0"/>
            <a:ext cx="7018451" cy="1402528"/>
            <a:chOff x="0" y="0"/>
            <a:chExt cx="1848481" cy="369390"/>
          </a:xfrm>
        </p:grpSpPr>
        <p:sp>
          <p:nvSpPr>
            <p:cNvPr id="6" name="Freeform 6"/>
            <p:cNvSpPr/>
            <p:nvPr/>
          </p:nvSpPr>
          <p:spPr>
            <a:xfrm>
              <a:off x="0" y="0"/>
              <a:ext cx="1848481" cy="369390"/>
            </a:xfrm>
            <a:custGeom>
              <a:avLst/>
              <a:gdLst/>
              <a:ahLst/>
              <a:cxnLst/>
              <a:rect l="l" t="t" r="r" b="b"/>
              <a:pathLst>
                <a:path w="1848481" h="369390">
                  <a:moveTo>
                    <a:pt x="37505" y="0"/>
                  </a:moveTo>
                  <a:lnTo>
                    <a:pt x="1810976" y="0"/>
                  </a:lnTo>
                  <a:cubicBezTo>
                    <a:pt x="1820923" y="0"/>
                    <a:pt x="1830462" y="3951"/>
                    <a:pt x="1837496" y="10985"/>
                  </a:cubicBezTo>
                  <a:cubicBezTo>
                    <a:pt x="1844530" y="18018"/>
                    <a:pt x="1848481" y="27558"/>
                    <a:pt x="1848481" y="37505"/>
                  </a:cubicBezTo>
                  <a:lnTo>
                    <a:pt x="1848481" y="331885"/>
                  </a:lnTo>
                  <a:cubicBezTo>
                    <a:pt x="1848481" y="352599"/>
                    <a:pt x="1831690" y="369390"/>
                    <a:pt x="1810976" y="369390"/>
                  </a:cubicBezTo>
                  <a:lnTo>
                    <a:pt x="37505" y="369390"/>
                  </a:lnTo>
                  <a:cubicBezTo>
                    <a:pt x="16791" y="369390"/>
                    <a:pt x="0" y="352599"/>
                    <a:pt x="0" y="331885"/>
                  </a:cubicBezTo>
                  <a:lnTo>
                    <a:pt x="0" y="37505"/>
                  </a:lnTo>
                  <a:cubicBezTo>
                    <a:pt x="0" y="16791"/>
                    <a:pt x="16791" y="0"/>
                    <a:pt x="37505" y="0"/>
                  </a:cubicBezTo>
                  <a:close/>
                </a:path>
              </a:pathLst>
            </a:custGeom>
            <a:solidFill>
              <a:srgbClr val="F4956F"/>
            </a:solidFill>
          </p:spPr>
        </p:sp>
        <p:sp>
          <p:nvSpPr>
            <p:cNvPr id="7" name="TextBox 7"/>
            <p:cNvSpPr txBox="1"/>
            <p:nvPr/>
          </p:nvSpPr>
          <p:spPr>
            <a:xfrm>
              <a:off x="0" y="0"/>
              <a:ext cx="1848481" cy="369390"/>
            </a:xfrm>
            <a:prstGeom prst="rect">
              <a:avLst/>
            </a:prstGeom>
          </p:spPr>
          <p:txBody>
            <a:bodyPr lIns="50800" tIns="50800" rIns="50800" bIns="50800" rtlCol="0" anchor="ctr"/>
            <a:lstStyle/>
            <a:p>
              <a:pPr algn="ctr">
                <a:lnSpc>
                  <a:spcPts val="2639"/>
                </a:lnSpc>
              </a:pPr>
              <a:endParaRPr/>
            </a:p>
          </p:txBody>
        </p:sp>
      </p:grpSp>
      <p:sp>
        <p:nvSpPr>
          <p:cNvPr id="8" name="Freeform 8"/>
          <p:cNvSpPr/>
          <p:nvPr/>
        </p:nvSpPr>
        <p:spPr>
          <a:xfrm rot="-5282396">
            <a:off x="17209993" y="8142329"/>
            <a:ext cx="1074362" cy="560622"/>
          </a:xfrm>
          <a:custGeom>
            <a:avLst/>
            <a:gdLst/>
            <a:ahLst/>
            <a:cxnLst/>
            <a:rect l="l" t="t" r="r" b="b"/>
            <a:pathLst>
              <a:path w="1074362" h="560622">
                <a:moveTo>
                  <a:pt x="0" y="0"/>
                </a:moveTo>
                <a:lnTo>
                  <a:pt x="1074362" y="0"/>
                </a:lnTo>
                <a:lnTo>
                  <a:pt x="1074362" y="560621"/>
                </a:lnTo>
                <a:lnTo>
                  <a:pt x="0" y="5606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494990" flipH="1">
            <a:off x="16039833" y="8260506"/>
            <a:ext cx="2091579" cy="2333404"/>
          </a:xfrm>
          <a:custGeom>
            <a:avLst/>
            <a:gdLst/>
            <a:ahLst/>
            <a:cxnLst/>
            <a:rect l="l" t="t" r="r" b="b"/>
            <a:pathLst>
              <a:path w="2091579" h="2333404">
                <a:moveTo>
                  <a:pt x="2091579" y="0"/>
                </a:moveTo>
                <a:lnTo>
                  <a:pt x="0" y="0"/>
                </a:lnTo>
                <a:lnTo>
                  <a:pt x="0" y="2333405"/>
                </a:lnTo>
                <a:lnTo>
                  <a:pt x="2091579" y="2333405"/>
                </a:lnTo>
                <a:lnTo>
                  <a:pt x="209157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583982" y="57150"/>
            <a:ext cx="9180625" cy="670446"/>
          </a:xfrm>
          <a:prstGeom prst="rect">
            <a:avLst/>
          </a:prstGeom>
        </p:spPr>
        <p:txBody>
          <a:bodyPr lIns="0" tIns="0" rIns="0" bIns="0" rtlCol="0" anchor="t">
            <a:spAutoFit/>
          </a:bodyPr>
          <a:lstStyle/>
          <a:p>
            <a:pPr marL="0" lvl="0" indent="0" algn="ctr">
              <a:lnSpc>
                <a:spcPts val="5291"/>
              </a:lnSpc>
              <a:spcBef>
                <a:spcPct val="0"/>
              </a:spcBef>
            </a:pPr>
            <a:r>
              <a:rPr lang="en-US" sz="4810" spc="24">
                <a:solidFill>
                  <a:srgbClr val="294069"/>
                </a:solidFill>
                <a:latin typeface="Berthold Block"/>
                <a:ea typeface="Berthold Block"/>
                <a:cs typeface="Berthold Block"/>
                <a:sym typeface="Berthold Block"/>
              </a:rPr>
              <a:t>Graphical representation:</a:t>
            </a:r>
          </a:p>
        </p:txBody>
      </p:sp>
      <p:pic>
        <p:nvPicPr>
          <p:cNvPr id="11" name="Picture 11"/>
          <p:cNvPicPr>
            <a:picLocks noChangeAspect="1"/>
          </p:cNvPicPr>
          <p:nvPr/>
        </p:nvPicPr>
        <p:blipFill>
          <a:blip r:embed="rId6"/>
          <a:stretch>
            <a:fillRect/>
          </a:stretch>
        </p:blipFill>
        <p:spPr>
          <a:xfrm>
            <a:off x="5624442" y="-582211"/>
            <a:ext cx="10014901" cy="1135211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anim calcmode="lin" valueType="num">
                                      <p:cBhvr>
                                        <p:cTn id="8" dur="400" fill="hold"/>
                                        <p:tgtEl>
                                          <p:spTgt spid="10"/>
                                        </p:tgtEl>
                                        <p:attrNameLst>
                                          <p:attrName>ppt_x</p:attrName>
                                        </p:attrNameLst>
                                      </p:cBhvr>
                                      <p:tavLst>
                                        <p:tav tm="0">
                                          <p:val>
                                            <p:strVal val="#ppt_x"/>
                                          </p:val>
                                        </p:tav>
                                        <p:tav tm="100000">
                                          <p:val>
                                            <p:strVal val="#ppt_x"/>
                                          </p:val>
                                        </p:tav>
                                      </p:tavLst>
                                    </p:anim>
                                    <p:anim calcmode="lin" valueType="num">
                                      <p:cBhvr>
                                        <p:cTn id="9" dur="4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400"/>
                                        <p:tgtEl>
                                          <p:spTgt spid="11"/>
                                        </p:tgtEl>
                                      </p:cBhvr>
                                    </p:animEffect>
                                    <p:anim calcmode="lin" valueType="num">
                                      <p:cBhvr>
                                        <p:cTn id="13" dur="400" fill="hold"/>
                                        <p:tgtEl>
                                          <p:spTgt spid="11"/>
                                        </p:tgtEl>
                                        <p:attrNameLst>
                                          <p:attrName>ppt_x</p:attrName>
                                        </p:attrNameLst>
                                      </p:cBhvr>
                                      <p:tavLst>
                                        <p:tav tm="0">
                                          <p:val>
                                            <p:strVal val="#ppt_x"/>
                                          </p:val>
                                        </p:tav>
                                        <p:tav tm="100000">
                                          <p:val>
                                            <p:strVal val="#ppt_x"/>
                                          </p:val>
                                        </p:tav>
                                      </p:tavLst>
                                    </p:anim>
                                    <p:anim calcmode="lin" valueType="num">
                                      <p:cBhvr>
                                        <p:cTn id="14" dur="4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9384977" y="-5758627"/>
            <a:ext cx="20827355" cy="10013151"/>
            <a:chOff x="0" y="0"/>
            <a:chExt cx="660400" cy="317500"/>
          </a:xfrm>
        </p:grpSpPr>
        <p:sp>
          <p:nvSpPr>
            <p:cNvPr id="3" name="Freeform 3"/>
            <p:cNvSpPr/>
            <p:nvPr/>
          </p:nvSpPr>
          <p:spPr>
            <a:xfrm>
              <a:off x="0" y="0"/>
              <a:ext cx="660400" cy="317500"/>
            </a:xfrm>
            <a:custGeom>
              <a:avLst/>
              <a:gdLst/>
              <a:ahLst/>
              <a:cxnLst/>
              <a:rect l="l" t="t" r="r" b="b"/>
              <a:pathLst>
                <a:path w="660400" h="317500">
                  <a:moveTo>
                    <a:pt x="220252" y="298431"/>
                  </a:moveTo>
                  <a:cubicBezTo>
                    <a:pt x="254109" y="309945"/>
                    <a:pt x="292600" y="317500"/>
                    <a:pt x="330378" y="317500"/>
                  </a:cubicBezTo>
                  <a:cubicBezTo>
                    <a:pt x="368157" y="317500"/>
                    <a:pt x="404509" y="311023"/>
                    <a:pt x="438009" y="299509"/>
                  </a:cubicBezTo>
                  <a:cubicBezTo>
                    <a:pt x="438723" y="299150"/>
                    <a:pt x="439435" y="299150"/>
                    <a:pt x="440148" y="298790"/>
                  </a:cubicBezTo>
                  <a:cubicBezTo>
                    <a:pt x="565955" y="252735"/>
                    <a:pt x="658618" y="131121"/>
                    <a:pt x="660400" y="0"/>
                  </a:cubicBezTo>
                  <a:lnTo>
                    <a:pt x="660400" y="0"/>
                  </a:lnTo>
                  <a:lnTo>
                    <a:pt x="0" y="0"/>
                  </a:lnTo>
                  <a:lnTo>
                    <a:pt x="0" y="0"/>
                  </a:lnTo>
                  <a:cubicBezTo>
                    <a:pt x="1782" y="131840"/>
                    <a:pt x="93019" y="253455"/>
                    <a:pt x="220252" y="298431"/>
                  </a:cubicBezTo>
                  <a:close/>
                </a:path>
              </a:pathLst>
            </a:custGeom>
            <a:solidFill>
              <a:srgbClr val="A1D4E1"/>
            </a:solidFill>
          </p:spPr>
        </p:sp>
        <p:sp>
          <p:nvSpPr>
            <p:cNvPr id="4" name="TextBox 4"/>
            <p:cNvSpPr txBox="1"/>
            <p:nvPr/>
          </p:nvSpPr>
          <p:spPr>
            <a:xfrm>
              <a:off x="0" y="0"/>
              <a:ext cx="660400" cy="190500"/>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a:off x="542627" y="8185368"/>
            <a:ext cx="1402727" cy="2145864"/>
          </a:xfrm>
          <a:custGeom>
            <a:avLst/>
            <a:gdLst/>
            <a:ahLst/>
            <a:cxnLst/>
            <a:rect l="l" t="t" r="r" b="b"/>
            <a:pathLst>
              <a:path w="1402727" h="2145864">
                <a:moveTo>
                  <a:pt x="0" y="0"/>
                </a:moveTo>
                <a:lnTo>
                  <a:pt x="1402727" y="0"/>
                </a:lnTo>
                <a:lnTo>
                  <a:pt x="1402727" y="2145864"/>
                </a:lnTo>
                <a:lnTo>
                  <a:pt x="0" y="2145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56554" y="8799830"/>
            <a:ext cx="972146" cy="1487170"/>
          </a:xfrm>
          <a:custGeom>
            <a:avLst/>
            <a:gdLst/>
            <a:ahLst/>
            <a:cxnLst/>
            <a:rect l="l" t="t" r="r" b="b"/>
            <a:pathLst>
              <a:path w="972146" h="1487170">
                <a:moveTo>
                  <a:pt x="972146" y="0"/>
                </a:moveTo>
                <a:lnTo>
                  <a:pt x="0" y="0"/>
                </a:lnTo>
                <a:lnTo>
                  <a:pt x="0" y="1487170"/>
                </a:lnTo>
                <a:lnTo>
                  <a:pt x="972146" y="1487170"/>
                </a:lnTo>
                <a:lnTo>
                  <a:pt x="97214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7" name="Group 7"/>
          <p:cNvGrpSpPr/>
          <p:nvPr/>
        </p:nvGrpSpPr>
        <p:grpSpPr>
          <a:xfrm>
            <a:off x="56554" y="4516903"/>
            <a:ext cx="9374889" cy="3406086"/>
            <a:chOff x="0" y="0"/>
            <a:chExt cx="2469107" cy="897076"/>
          </a:xfrm>
        </p:grpSpPr>
        <p:sp>
          <p:nvSpPr>
            <p:cNvPr id="8" name="Freeform 8"/>
            <p:cNvSpPr/>
            <p:nvPr/>
          </p:nvSpPr>
          <p:spPr>
            <a:xfrm>
              <a:off x="0" y="0"/>
              <a:ext cx="2469107" cy="897076"/>
            </a:xfrm>
            <a:custGeom>
              <a:avLst/>
              <a:gdLst/>
              <a:ahLst/>
              <a:cxnLst/>
              <a:rect l="l" t="t" r="r" b="b"/>
              <a:pathLst>
                <a:path w="2469107" h="897076">
                  <a:moveTo>
                    <a:pt x="22297" y="0"/>
                  </a:moveTo>
                  <a:lnTo>
                    <a:pt x="2446810" y="0"/>
                  </a:lnTo>
                  <a:cubicBezTo>
                    <a:pt x="2452723" y="0"/>
                    <a:pt x="2458395" y="2349"/>
                    <a:pt x="2462576" y="6531"/>
                  </a:cubicBezTo>
                  <a:cubicBezTo>
                    <a:pt x="2466758" y="10712"/>
                    <a:pt x="2469107" y="16383"/>
                    <a:pt x="2469107" y="22297"/>
                  </a:cubicBezTo>
                  <a:lnTo>
                    <a:pt x="2469107" y="874779"/>
                  </a:lnTo>
                  <a:cubicBezTo>
                    <a:pt x="2469107" y="880693"/>
                    <a:pt x="2466758" y="886364"/>
                    <a:pt x="2462576" y="890546"/>
                  </a:cubicBezTo>
                  <a:cubicBezTo>
                    <a:pt x="2458395" y="894727"/>
                    <a:pt x="2452723" y="897076"/>
                    <a:pt x="2446810" y="897076"/>
                  </a:cubicBezTo>
                  <a:lnTo>
                    <a:pt x="22297" y="897076"/>
                  </a:lnTo>
                  <a:cubicBezTo>
                    <a:pt x="16383" y="897076"/>
                    <a:pt x="10712" y="894727"/>
                    <a:pt x="6531" y="890546"/>
                  </a:cubicBezTo>
                  <a:cubicBezTo>
                    <a:pt x="2349" y="886364"/>
                    <a:pt x="0" y="880693"/>
                    <a:pt x="0" y="874779"/>
                  </a:cubicBezTo>
                  <a:lnTo>
                    <a:pt x="0" y="22297"/>
                  </a:lnTo>
                  <a:cubicBezTo>
                    <a:pt x="0" y="16383"/>
                    <a:pt x="2349" y="10712"/>
                    <a:pt x="6531" y="6531"/>
                  </a:cubicBezTo>
                  <a:cubicBezTo>
                    <a:pt x="10712" y="2349"/>
                    <a:pt x="16383" y="0"/>
                    <a:pt x="22297" y="0"/>
                  </a:cubicBezTo>
                  <a:close/>
                </a:path>
              </a:pathLst>
            </a:custGeom>
            <a:solidFill>
              <a:srgbClr val="FD5D42"/>
            </a:solidFill>
          </p:spPr>
        </p:sp>
        <p:sp>
          <p:nvSpPr>
            <p:cNvPr id="9" name="TextBox 9"/>
            <p:cNvSpPr txBox="1"/>
            <p:nvPr/>
          </p:nvSpPr>
          <p:spPr>
            <a:xfrm>
              <a:off x="0" y="0"/>
              <a:ext cx="2469107" cy="897076"/>
            </a:xfrm>
            <a:prstGeom prst="rect">
              <a:avLst/>
            </a:prstGeom>
          </p:spPr>
          <p:txBody>
            <a:bodyPr lIns="50800" tIns="50800" rIns="50800" bIns="50800" rtlCol="0" anchor="ctr"/>
            <a:lstStyle/>
            <a:p>
              <a:pPr algn="ctr">
                <a:lnSpc>
                  <a:spcPts val="2639"/>
                </a:lnSpc>
              </a:pPr>
              <a:endParaRPr/>
            </a:p>
          </p:txBody>
        </p:sp>
      </p:grpSp>
      <p:grpSp>
        <p:nvGrpSpPr>
          <p:cNvPr id="10" name="Group 10"/>
          <p:cNvGrpSpPr/>
          <p:nvPr/>
        </p:nvGrpSpPr>
        <p:grpSpPr>
          <a:xfrm>
            <a:off x="9916027" y="1028700"/>
            <a:ext cx="8601211" cy="9156983"/>
            <a:chOff x="0" y="0"/>
            <a:chExt cx="2265340" cy="2411716"/>
          </a:xfrm>
        </p:grpSpPr>
        <p:sp>
          <p:nvSpPr>
            <p:cNvPr id="11" name="Freeform 11"/>
            <p:cNvSpPr/>
            <p:nvPr/>
          </p:nvSpPr>
          <p:spPr>
            <a:xfrm>
              <a:off x="0" y="0"/>
              <a:ext cx="2265340" cy="2411716"/>
            </a:xfrm>
            <a:custGeom>
              <a:avLst/>
              <a:gdLst/>
              <a:ahLst/>
              <a:cxnLst/>
              <a:rect l="l" t="t" r="r" b="b"/>
              <a:pathLst>
                <a:path w="2265340" h="2411716">
                  <a:moveTo>
                    <a:pt x="24303" y="0"/>
                  </a:moveTo>
                  <a:lnTo>
                    <a:pt x="2241037" y="0"/>
                  </a:lnTo>
                  <a:cubicBezTo>
                    <a:pt x="2247483" y="0"/>
                    <a:pt x="2253664" y="2560"/>
                    <a:pt x="2258222" y="7118"/>
                  </a:cubicBezTo>
                  <a:cubicBezTo>
                    <a:pt x="2262779" y="11676"/>
                    <a:pt x="2265340" y="17857"/>
                    <a:pt x="2265340" y="24303"/>
                  </a:cubicBezTo>
                  <a:lnTo>
                    <a:pt x="2265340" y="2387413"/>
                  </a:lnTo>
                  <a:cubicBezTo>
                    <a:pt x="2265340" y="2393858"/>
                    <a:pt x="2262779" y="2400040"/>
                    <a:pt x="2258222" y="2404598"/>
                  </a:cubicBezTo>
                  <a:cubicBezTo>
                    <a:pt x="2253664" y="2409155"/>
                    <a:pt x="2247483" y="2411716"/>
                    <a:pt x="2241037" y="2411716"/>
                  </a:cubicBezTo>
                  <a:lnTo>
                    <a:pt x="24303" y="2411716"/>
                  </a:lnTo>
                  <a:cubicBezTo>
                    <a:pt x="17857" y="2411716"/>
                    <a:pt x="11676" y="2409155"/>
                    <a:pt x="7118" y="2404598"/>
                  </a:cubicBezTo>
                  <a:cubicBezTo>
                    <a:pt x="2560" y="2400040"/>
                    <a:pt x="0" y="2393858"/>
                    <a:pt x="0" y="2387413"/>
                  </a:cubicBezTo>
                  <a:lnTo>
                    <a:pt x="0" y="24303"/>
                  </a:lnTo>
                  <a:cubicBezTo>
                    <a:pt x="0" y="17857"/>
                    <a:pt x="2560" y="11676"/>
                    <a:pt x="7118" y="7118"/>
                  </a:cubicBezTo>
                  <a:cubicBezTo>
                    <a:pt x="11676" y="2560"/>
                    <a:pt x="17857" y="0"/>
                    <a:pt x="24303" y="0"/>
                  </a:cubicBezTo>
                  <a:close/>
                </a:path>
              </a:pathLst>
            </a:custGeom>
            <a:solidFill>
              <a:srgbClr val="294069"/>
            </a:solidFill>
          </p:spPr>
        </p:sp>
        <p:sp>
          <p:nvSpPr>
            <p:cNvPr id="12" name="TextBox 12"/>
            <p:cNvSpPr txBox="1"/>
            <p:nvPr/>
          </p:nvSpPr>
          <p:spPr>
            <a:xfrm>
              <a:off x="0" y="0"/>
              <a:ext cx="2265340" cy="2411716"/>
            </a:xfrm>
            <a:prstGeom prst="rect">
              <a:avLst/>
            </a:prstGeom>
          </p:spPr>
          <p:txBody>
            <a:bodyPr lIns="50800" tIns="50800" rIns="50800" bIns="50800" rtlCol="0" anchor="ctr"/>
            <a:lstStyle/>
            <a:p>
              <a:pPr algn="ctr">
                <a:lnSpc>
                  <a:spcPts val="2639"/>
                </a:lnSpc>
              </a:pPr>
              <a:endParaRPr/>
            </a:p>
          </p:txBody>
        </p:sp>
      </p:grpSp>
      <p:sp>
        <p:nvSpPr>
          <p:cNvPr id="13" name="TextBox 13"/>
          <p:cNvSpPr txBox="1"/>
          <p:nvPr/>
        </p:nvSpPr>
        <p:spPr>
          <a:xfrm>
            <a:off x="264558" y="64541"/>
            <a:ext cx="6329169" cy="2682057"/>
          </a:xfrm>
          <a:prstGeom prst="rect">
            <a:avLst/>
          </a:prstGeom>
        </p:spPr>
        <p:txBody>
          <a:bodyPr lIns="0" tIns="0" rIns="0" bIns="0" rtlCol="0" anchor="t">
            <a:spAutoFit/>
          </a:bodyPr>
          <a:lstStyle/>
          <a:p>
            <a:pPr marL="0" lvl="0" indent="0" algn="ctr">
              <a:lnSpc>
                <a:spcPts val="7025"/>
              </a:lnSpc>
              <a:spcBef>
                <a:spcPct val="0"/>
              </a:spcBef>
            </a:pPr>
            <a:r>
              <a:rPr lang="en-US" sz="6386" spc="31">
                <a:solidFill>
                  <a:srgbClr val="294069"/>
                </a:solidFill>
                <a:latin typeface="Berthold Block"/>
                <a:ea typeface="Berthold Block"/>
                <a:cs typeface="Berthold Block"/>
                <a:sym typeface="Berthold Block"/>
              </a:rPr>
              <a:t>SELLING OF NICOTINE /DRUGS IN YOUR SCHOOL/COMMUNITY </a:t>
            </a:r>
          </a:p>
        </p:txBody>
      </p:sp>
      <p:sp>
        <p:nvSpPr>
          <p:cNvPr id="14" name="TextBox 14"/>
          <p:cNvSpPr txBox="1"/>
          <p:nvPr/>
        </p:nvSpPr>
        <p:spPr>
          <a:xfrm>
            <a:off x="-21799" y="4732711"/>
            <a:ext cx="9937826" cy="2473931"/>
          </a:xfrm>
          <a:prstGeom prst="rect">
            <a:avLst/>
          </a:prstGeom>
        </p:spPr>
        <p:txBody>
          <a:bodyPr lIns="0" tIns="0" rIns="0" bIns="0" rtlCol="0" anchor="t">
            <a:spAutoFit/>
          </a:bodyPr>
          <a:lstStyle/>
          <a:p>
            <a:pPr marL="759785" lvl="1" indent="-379893" algn="ctr">
              <a:lnSpc>
                <a:spcPts val="4926"/>
              </a:lnSpc>
              <a:buFont typeface="Arial"/>
              <a:buChar char="•"/>
            </a:pPr>
            <a:r>
              <a:rPr lang="en-US" sz="3519" spc="-35">
                <a:solidFill>
                  <a:srgbClr val="E7F1F4"/>
                </a:solidFill>
                <a:latin typeface="Garet"/>
                <a:ea typeface="Garet"/>
                <a:cs typeface="Garet"/>
                <a:sym typeface="Garet"/>
              </a:rPr>
              <a:t>Yes, frequently: 56 / 203 ≈ 27.59%</a:t>
            </a:r>
          </a:p>
          <a:p>
            <a:pPr marL="759785" lvl="1" indent="-379893" algn="ctr">
              <a:lnSpc>
                <a:spcPts val="4926"/>
              </a:lnSpc>
              <a:buFont typeface="Arial"/>
              <a:buChar char="•"/>
            </a:pPr>
            <a:r>
              <a:rPr lang="en-US" sz="3519" spc="-35">
                <a:solidFill>
                  <a:srgbClr val="E7F1F4"/>
                </a:solidFill>
                <a:latin typeface="Garet"/>
                <a:ea typeface="Garet"/>
                <a:cs typeface="Garet"/>
                <a:sym typeface="Garet"/>
              </a:rPr>
              <a:t>Yes, occasionally: 59 / 203 ≈ 29.06%</a:t>
            </a:r>
          </a:p>
          <a:p>
            <a:pPr marL="759785" lvl="1" indent="-379893" algn="ctr">
              <a:lnSpc>
                <a:spcPts val="4926"/>
              </a:lnSpc>
              <a:buFont typeface="Arial"/>
              <a:buChar char="•"/>
            </a:pPr>
            <a:r>
              <a:rPr lang="en-US" sz="3519" spc="-35">
                <a:solidFill>
                  <a:srgbClr val="E7F1F4"/>
                </a:solidFill>
                <a:latin typeface="Garet"/>
                <a:ea typeface="Garet"/>
                <a:cs typeface="Garet"/>
                <a:sym typeface="Garet"/>
              </a:rPr>
              <a:t>No, never: 88 / 203 ≈ 43.35%</a:t>
            </a:r>
          </a:p>
          <a:p>
            <a:pPr marL="0" lvl="0" indent="0" algn="ctr">
              <a:lnSpc>
                <a:spcPts val="4926"/>
              </a:lnSpc>
              <a:spcBef>
                <a:spcPct val="0"/>
              </a:spcBef>
            </a:pPr>
            <a:endParaRPr lang="en-US" sz="3519" spc="-35">
              <a:solidFill>
                <a:srgbClr val="E7F1F4"/>
              </a:solidFill>
              <a:latin typeface="Garet"/>
              <a:ea typeface="Garet"/>
              <a:cs typeface="Garet"/>
              <a:sym typeface="Garet"/>
            </a:endParaRPr>
          </a:p>
        </p:txBody>
      </p:sp>
      <p:sp>
        <p:nvSpPr>
          <p:cNvPr id="15" name="TextBox 15"/>
          <p:cNvSpPr txBox="1"/>
          <p:nvPr/>
        </p:nvSpPr>
        <p:spPr>
          <a:xfrm>
            <a:off x="9896977" y="1172329"/>
            <a:ext cx="8056876" cy="7670693"/>
          </a:xfrm>
          <a:prstGeom prst="rect">
            <a:avLst/>
          </a:prstGeom>
        </p:spPr>
        <p:txBody>
          <a:bodyPr lIns="0" tIns="0" rIns="0" bIns="0" rtlCol="0" anchor="t">
            <a:spAutoFit/>
          </a:bodyPr>
          <a:lstStyle/>
          <a:p>
            <a:pPr algn="ctr">
              <a:lnSpc>
                <a:spcPts val="5528"/>
              </a:lnSpc>
              <a:spcBef>
                <a:spcPct val="0"/>
              </a:spcBef>
            </a:pPr>
            <a:r>
              <a:rPr lang="en-US" sz="3948" spc="-39">
                <a:solidFill>
                  <a:srgbClr val="E7F1F4"/>
                </a:solidFill>
                <a:latin typeface="Garet"/>
                <a:ea typeface="Garet"/>
                <a:cs typeface="Garet"/>
                <a:sym typeface="Garet"/>
              </a:rPr>
              <a:t>This breakdown indicates that nearly 56.45%(115/203) have some exposure to sales (frequent or occasional), with a slight majority never witnessing it (43.55%). This could suggest a need for targeted interventions in schools or online platforms, though no formal statistical test is applied here beyond descriptive statistics.</a:t>
            </a: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anim calcmode="lin" valueType="num">
                                      <p:cBhvr>
                                        <p:cTn id="8" dur="400" fill="hold"/>
                                        <p:tgtEl>
                                          <p:spTgt spid="13"/>
                                        </p:tgtEl>
                                        <p:attrNameLst>
                                          <p:attrName>ppt_x</p:attrName>
                                        </p:attrNameLst>
                                      </p:cBhvr>
                                      <p:tavLst>
                                        <p:tav tm="0">
                                          <p:val>
                                            <p:strVal val="#ppt_x"/>
                                          </p:val>
                                        </p:tav>
                                        <p:tav tm="100000">
                                          <p:val>
                                            <p:strVal val="#ppt_x"/>
                                          </p:val>
                                        </p:tav>
                                      </p:tavLst>
                                    </p:anim>
                                    <p:anim calcmode="lin" valueType="num">
                                      <p:cBhvr>
                                        <p:cTn id="9" dur="4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400"/>
                                        <p:tgtEl>
                                          <p:spTgt spid="14"/>
                                        </p:tgtEl>
                                      </p:cBhvr>
                                    </p:animEffect>
                                    <p:anim calcmode="lin" valueType="num">
                                      <p:cBhvr>
                                        <p:cTn id="13" dur="400" fill="hold"/>
                                        <p:tgtEl>
                                          <p:spTgt spid="14"/>
                                        </p:tgtEl>
                                        <p:attrNameLst>
                                          <p:attrName>ppt_x</p:attrName>
                                        </p:attrNameLst>
                                      </p:cBhvr>
                                      <p:tavLst>
                                        <p:tav tm="0">
                                          <p:val>
                                            <p:strVal val="#ppt_x"/>
                                          </p:val>
                                        </p:tav>
                                        <p:tav tm="100000">
                                          <p:val>
                                            <p:strVal val="#ppt_x"/>
                                          </p:val>
                                        </p:tav>
                                      </p:tavLst>
                                    </p:anim>
                                    <p:anim calcmode="lin" valueType="num">
                                      <p:cBhvr>
                                        <p:cTn id="14" dur="4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400"/>
                                        <p:tgtEl>
                                          <p:spTgt spid="15"/>
                                        </p:tgtEl>
                                      </p:cBhvr>
                                    </p:animEffect>
                                    <p:anim calcmode="lin" valueType="num">
                                      <p:cBhvr>
                                        <p:cTn id="18" dur="400" fill="hold"/>
                                        <p:tgtEl>
                                          <p:spTgt spid="15"/>
                                        </p:tgtEl>
                                        <p:attrNameLst>
                                          <p:attrName>ppt_x</p:attrName>
                                        </p:attrNameLst>
                                      </p:cBhvr>
                                      <p:tavLst>
                                        <p:tav tm="0">
                                          <p:val>
                                            <p:strVal val="#ppt_x"/>
                                          </p:val>
                                        </p:tav>
                                        <p:tav tm="100000">
                                          <p:val>
                                            <p:strVal val="#ppt_x"/>
                                          </p:val>
                                        </p:tav>
                                      </p:tavLst>
                                    </p:anim>
                                    <p:anim calcmode="lin" valueType="num">
                                      <p:cBhvr>
                                        <p:cTn id="19" dur="4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1D4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624071" y="-3400506"/>
            <a:ext cx="13308237" cy="17088013"/>
            <a:chOff x="0" y="0"/>
            <a:chExt cx="660400" cy="847965"/>
          </a:xfrm>
        </p:grpSpPr>
        <p:sp>
          <p:nvSpPr>
            <p:cNvPr id="3" name="Freeform 3"/>
            <p:cNvSpPr/>
            <p:nvPr/>
          </p:nvSpPr>
          <p:spPr>
            <a:xfrm>
              <a:off x="0" y="0"/>
              <a:ext cx="660400" cy="847965"/>
            </a:xfrm>
            <a:custGeom>
              <a:avLst/>
              <a:gdLst/>
              <a:ahLst/>
              <a:cxnLst/>
              <a:rect l="l" t="t" r="r" b="b"/>
              <a:pathLst>
                <a:path w="660400" h="847965">
                  <a:moveTo>
                    <a:pt x="220252" y="828896"/>
                  </a:moveTo>
                  <a:cubicBezTo>
                    <a:pt x="254109" y="840410"/>
                    <a:pt x="292600" y="847965"/>
                    <a:pt x="330378" y="847965"/>
                  </a:cubicBezTo>
                  <a:cubicBezTo>
                    <a:pt x="368157" y="847965"/>
                    <a:pt x="404509" y="841488"/>
                    <a:pt x="438009" y="829975"/>
                  </a:cubicBezTo>
                  <a:cubicBezTo>
                    <a:pt x="438723" y="829615"/>
                    <a:pt x="439435" y="829615"/>
                    <a:pt x="440148" y="829256"/>
                  </a:cubicBezTo>
                  <a:cubicBezTo>
                    <a:pt x="565955" y="783200"/>
                    <a:pt x="658618" y="661586"/>
                    <a:pt x="660400" y="518682"/>
                  </a:cubicBezTo>
                  <a:lnTo>
                    <a:pt x="660400" y="0"/>
                  </a:lnTo>
                  <a:lnTo>
                    <a:pt x="0" y="0"/>
                  </a:lnTo>
                  <a:lnTo>
                    <a:pt x="0" y="518297"/>
                  </a:lnTo>
                  <a:cubicBezTo>
                    <a:pt x="1782" y="662305"/>
                    <a:pt x="93019" y="783920"/>
                    <a:pt x="220252" y="828896"/>
                  </a:cubicBezTo>
                  <a:close/>
                </a:path>
              </a:pathLst>
            </a:custGeom>
            <a:solidFill>
              <a:srgbClr val="E7F1F4"/>
            </a:solidFill>
            <a:ln cap="sq">
              <a:noFill/>
              <a:prstDash val="solid"/>
              <a:miter/>
            </a:ln>
          </p:spPr>
        </p:sp>
        <p:sp>
          <p:nvSpPr>
            <p:cNvPr id="4" name="TextBox 4"/>
            <p:cNvSpPr txBox="1"/>
            <p:nvPr/>
          </p:nvSpPr>
          <p:spPr>
            <a:xfrm>
              <a:off x="0" y="0"/>
              <a:ext cx="660400" cy="720965"/>
            </a:xfrm>
            <a:prstGeom prst="rect">
              <a:avLst/>
            </a:prstGeom>
          </p:spPr>
          <p:txBody>
            <a:bodyPr lIns="50800" tIns="50800" rIns="50800" bIns="50800" rtlCol="0" anchor="ctr"/>
            <a:lstStyle/>
            <a:p>
              <a:pPr marL="0" lvl="0" indent="0" algn="ctr">
                <a:lnSpc>
                  <a:spcPts val="2639"/>
                </a:lnSpc>
                <a:spcBef>
                  <a:spcPct val="0"/>
                </a:spcBef>
              </a:pPr>
              <a:endParaRPr/>
            </a:p>
          </p:txBody>
        </p:sp>
      </p:grpSp>
      <p:pic>
        <p:nvPicPr>
          <p:cNvPr id="5" name="Picture 5"/>
          <p:cNvPicPr>
            <a:picLocks noChangeAspect="1"/>
          </p:cNvPicPr>
          <p:nvPr/>
        </p:nvPicPr>
        <p:blipFill>
          <a:blip r:embed="rId2"/>
          <a:stretch>
            <a:fillRect/>
          </a:stretch>
        </p:blipFill>
        <p:spPr>
          <a:xfrm>
            <a:off x="1809833" y="-1227502"/>
            <a:ext cx="16936711" cy="114423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496163"/>
            <a:chOff x="0" y="0"/>
            <a:chExt cx="4816593" cy="1184175"/>
          </a:xfrm>
        </p:grpSpPr>
        <p:sp>
          <p:nvSpPr>
            <p:cNvPr id="3" name="Freeform 3"/>
            <p:cNvSpPr/>
            <p:nvPr/>
          </p:nvSpPr>
          <p:spPr>
            <a:xfrm>
              <a:off x="0" y="0"/>
              <a:ext cx="4816592" cy="1184175"/>
            </a:xfrm>
            <a:custGeom>
              <a:avLst/>
              <a:gdLst/>
              <a:ahLst/>
              <a:cxnLst/>
              <a:rect l="l" t="t" r="r" b="b"/>
              <a:pathLst>
                <a:path w="4816592" h="1184175">
                  <a:moveTo>
                    <a:pt x="0" y="0"/>
                  </a:moveTo>
                  <a:lnTo>
                    <a:pt x="4816592" y="0"/>
                  </a:lnTo>
                  <a:lnTo>
                    <a:pt x="4816592" y="1184175"/>
                  </a:lnTo>
                  <a:lnTo>
                    <a:pt x="0" y="1184175"/>
                  </a:lnTo>
                  <a:close/>
                </a:path>
              </a:pathLst>
            </a:custGeom>
            <a:solidFill>
              <a:srgbClr val="A1D4E1"/>
            </a:solidFill>
            <a:ln cap="sq">
              <a:noFill/>
              <a:prstDash val="solid"/>
              <a:miter/>
            </a:ln>
          </p:spPr>
        </p:sp>
        <p:sp>
          <p:nvSpPr>
            <p:cNvPr id="4" name="TextBox 4"/>
            <p:cNvSpPr txBox="1"/>
            <p:nvPr/>
          </p:nvSpPr>
          <p:spPr>
            <a:xfrm>
              <a:off x="0" y="0"/>
              <a:ext cx="4816593" cy="1184175"/>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733677" y="3866221"/>
            <a:ext cx="19021677" cy="6420779"/>
            <a:chOff x="0" y="0"/>
            <a:chExt cx="5009824" cy="1691069"/>
          </a:xfrm>
        </p:grpSpPr>
        <p:sp>
          <p:nvSpPr>
            <p:cNvPr id="6" name="Freeform 6"/>
            <p:cNvSpPr/>
            <p:nvPr/>
          </p:nvSpPr>
          <p:spPr>
            <a:xfrm>
              <a:off x="0" y="0"/>
              <a:ext cx="5009824" cy="1691069"/>
            </a:xfrm>
            <a:custGeom>
              <a:avLst/>
              <a:gdLst/>
              <a:ahLst/>
              <a:cxnLst/>
              <a:rect l="l" t="t" r="r" b="b"/>
              <a:pathLst>
                <a:path w="5009824" h="1691069">
                  <a:moveTo>
                    <a:pt x="0" y="0"/>
                  </a:moveTo>
                  <a:lnTo>
                    <a:pt x="5009824" y="0"/>
                  </a:lnTo>
                  <a:lnTo>
                    <a:pt x="5009824" y="1691069"/>
                  </a:lnTo>
                  <a:lnTo>
                    <a:pt x="0" y="1691069"/>
                  </a:lnTo>
                  <a:close/>
                </a:path>
              </a:pathLst>
            </a:custGeom>
            <a:solidFill>
              <a:srgbClr val="FFFFFF"/>
            </a:solidFill>
          </p:spPr>
        </p:sp>
        <p:sp>
          <p:nvSpPr>
            <p:cNvPr id="7" name="TextBox 7"/>
            <p:cNvSpPr txBox="1"/>
            <p:nvPr/>
          </p:nvSpPr>
          <p:spPr>
            <a:xfrm>
              <a:off x="0" y="0"/>
              <a:ext cx="5009824" cy="1691069"/>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36625" y="887219"/>
            <a:ext cx="18680935" cy="3608944"/>
            <a:chOff x="0" y="0"/>
            <a:chExt cx="4920082" cy="950504"/>
          </a:xfrm>
        </p:grpSpPr>
        <p:sp>
          <p:nvSpPr>
            <p:cNvPr id="9" name="Freeform 9"/>
            <p:cNvSpPr/>
            <p:nvPr/>
          </p:nvSpPr>
          <p:spPr>
            <a:xfrm>
              <a:off x="0" y="0"/>
              <a:ext cx="4920082" cy="950504"/>
            </a:xfrm>
            <a:custGeom>
              <a:avLst/>
              <a:gdLst/>
              <a:ahLst/>
              <a:cxnLst/>
              <a:rect l="l" t="t" r="r" b="b"/>
              <a:pathLst>
                <a:path w="4920082" h="950504">
                  <a:moveTo>
                    <a:pt x="0" y="0"/>
                  </a:moveTo>
                  <a:lnTo>
                    <a:pt x="4920082" y="0"/>
                  </a:lnTo>
                  <a:lnTo>
                    <a:pt x="4920082" y="950504"/>
                  </a:lnTo>
                  <a:lnTo>
                    <a:pt x="0" y="950504"/>
                  </a:lnTo>
                  <a:close/>
                </a:path>
              </a:pathLst>
            </a:custGeom>
            <a:solidFill>
              <a:srgbClr val="F4956F"/>
            </a:solidFill>
          </p:spPr>
        </p:sp>
        <p:sp>
          <p:nvSpPr>
            <p:cNvPr id="10" name="TextBox 10"/>
            <p:cNvSpPr txBox="1"/>
            <p:nvPr/>
          </p:nvSpPr>
          <p:spPr>
            <a:xfrm>
              <a:off x="0" y="0"/>
              <a:ext cx="4920082" cy="950504"/>
            </a:xfrm>
            <a:prstGeom prst="rect">
              <a:avLst/>
            </a:prstGeom>
          </p:spPr>
          <p:txBody>
            <a:bodyPr lIns="50800" tIns="50800" rIns="50800" bIns="50800" rtlCol="0" anchor="ctr"/>
            <a:lstStyle/>
            <a:p>
              <a:pPr algn="ctr">
                <a:lnSpc>
                  <a:spcPts val="2639"/>
                </a:lnSpc>
              </a:pPr>
              <a:endParaRPr/>
            </a:p>
          </p:txBody>
        </p:sp>
      </p:grpSp>
      <p:sp>
        <p:nvSpPr>
          <p:cNvPr id="11" name="Freeform 11"/>
          <p:cNvSpPr/>
          <p:nvPr/>
        </p:nvSpPr>
        <p:spPr>
          <a:xfrm rot="-5282396">
            <a:off x="17209993" y="8142329"/>
            <a:ext cx="1074362" cy="560622"/>
          </a:xfrm>
          <a:custGeom>
            <a:avLst/>
            <a:gdLst/>
            <a:ahLst/>
            <a:cxnLst/>
            <a:rect l="l" t="t" r="r" b="b"/>
            <a:pathLst>
              <a:path w="1074362" h="560622">
                <a:moveTo>
                  <a:pt x="0" y="0"/>
                </a:moveTo>
                <a:lnTo>
                  <a:pt x="1074362" y="0"/>
                </a:lnTo>
                <a:lnTo>
                  <a:pt x="1074362" y="560621"/>
                </a:lnTo>
                <a:lnTo>
                  <a:pt x="0" y="5606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494990" flipH="1">
            <a:off x="16039833" y="8260506"/>
            <a:ext cx="2091579" cy="2333404"/>
          </a:xfrm>
          <a:custGeom>
            <a:avLst/>
            <a:gdLst/>
            <a:ahLst/>
            <a:cxnLst/>
            <a:rect l="l" t="t" r="r" b="b"/>
            <a:pathLst>
              <a:path w="2091579" h="2333404">
                <a:moveTo>
                  <a:pt x="2091579" y="0"/>
                </a:moveTo>
                <a:lnTo>
                  <a:pt x="0" y="0"/>
                </a:lnTo>
                <a:lnTo>
                  <a:pt x="0" y="2333405"/>
                </a:lnTo>
                <a:lnTo>
                  <a:pt x="2091579" y="2333405"/>
                </a:lnTo>
                <a:lnTo>
                  <a:pt x="209157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36625" y="57150"/>
            <a:ext cx="9868339" cy="670446"/>
          </a:xfrm>
          <a:prstGeom prst="rect">
            <a:avLst/>
          </a:prstGeom>
        </p:spPr>
        <p:txBody>
          <a:bodyPr lIns="0" tIns="0" rIns="0" bIns="0" rtlCol="0" anchor="t">
            <a:spAutoFit/>
          </a:bodyPr>
          <a:lstStyle/>
          <a:p>
            <a:pPr marL="0" lvl="0" indent="0" algn="ctr">
              <a:lnSpc>
                <a:spcPts val="5291"/>
              </a:lnSpc>
              <a:spcBef>
                <a:spcPct val="0"/>
              </a:spcBef>
            </a:pPr>
            <a:r>
              <a:rPr lang="en-US" sz="4810" spc="24">
                <a:solidFill>
                  <a:srgbClr val="294069"/>
                </a:solidFill>
                <a:latin typeface="Berthold Block"/>
                <a:ea typeface="Berthold Block"/>
                <a:cs typeface="Berthold Block"/>
                <a:sym typeface="Berthold Block"/>
              </a:rPr>
              <a:t>Hypothesis no 04:  Nicotine product usage</a:t>
            </a:r>
          </a:p>
        </p:txBody>
      </p:sp>
      <p:sp>
        <p:nvSpPr>
          <p:cNvPr id="14" name="TextBox 14"/>
          <p:cNvSpPr txBox="1"/>
          <p:nvPr/>
        </p:nvSpPr>
        <p:spPr>
          <a:xfrm>
            <a:off x="0" y="971550"/>
            <a:ext cx="18045694" cy="10882499"/>
          </a:xfrm>
          <a:prstGeom prst="rect">
            <a:avLst/>
          </a:prstGeom>
        </p:spPr>
        <p:txBody>
          <a:bodyPr lIns="0" tIns="0" rIns="0" bIns="0" rtlCol="0" anchor="t">
            <a:spAutoFit/>
          </a:bodyPr>
          <a:lstStyle/>
          <a:p>
            <a:pPr marL="605635" lvl="1" indent="-302818" algn="l">
              <a:lnSpc>
                <a:spcPts val="3927"/>
              </a:lnSpc>
              <a:buFont typeface="Arial"/>
              <a:buChar char="•"/>
            </a:pPr>
            <a:r>
              <a:rPr lang="en-US" sz="2805" spc="-28">
                <a:solidFill>
                  <a:srgbClr val="294069"/>
                </a:solidFill>
                <a:latin typeface="Garet"/>
                <a:ea typeface="Garet"/>
                <a:cs typeface="Garet"/>
                <a:sym typeface="Garet"/>
              </a:rPr>
              <a:t>H₀: 40% or fewer have tried nicotine products</a:t>
            </a:r>
          </a:p>
          <a:p>
            <a:pPr marL="605635" lvl="1" indent="-302818" algn="l">
              <a:lnSpc>
                <a:spcPts val="3927"/>
              </a:lnSpc>
              <a:buFont typeface="Arial"/>
              <a:buChar char="•"/>
            </a:pPr>
            <a:r>
              <a:rPr lang="en-US" sz="2805" spc="-28">
                <a:solidFill>
                  <a:srgbClr val="294069"/>
                </a:solidFill>
                <a:latin typeface="Garet"/>
                <a:ea typeface="Garet"/>
                <a:cs typeface="Garet"/>
                <a:sym typeface="Garet"/>
              </a:rPr>
              <a:t>H₁: More than 40% have tried nicotine products</a:t>
            </a:r>
          </a:p>
          <a:p>
            <a:pPr algn="l">
              <a:lnSpc>
                <a:spcPts val="3927"/>
              </a:lnSpc>
            </a:pPr>
            <a:endParaRPr lang="en-US" sz="2805" spc="-28">
              <a:solidFill>
                <a:srgbClr val="294069"/>
              </a:solidFill>
              <a:latin typeface="Garet"/>
              <a:ea typeface="Garet"/>
              <a:cs typeface="Garet"/>
              <a:sym typeface="Garet"/>
            </a:endParaRPr>
          </a:p>
          <a:p>
            <a:pPr algn="l">
              <a:lnSpc>
                <a:spcPts val="3927"/>
              </a:lnSpc>
            </a:pPr>
            <a:r>
              <a:rPr lang="en-US" sz="2805" spc="-28">
                <a:solidFill>
                  <a:srgbClr val="294069"/>
                </a:solidFill>
                <a:latin typeface="Garet"/>
                <a:ea typeface="Garet"/>
                <a:cs typeface="Garet"/>
                <a:sym typeface="Garet"/>
              </a:rPr>
              <a:t>  </a:t>
            </a:r>
            <a:r>
              <a:rPr lang="en-US" sz="2805" b="1" spc="-28">
                <a:solidFill>
                  <a:srgbClr val="294069"/>
                </a:solidFill>
                <a:latin typeface="Garet Bold"/>
                <a:ea typeface="Garet Bold"/>
                <a:cs typeface="Garet Bold"/>
                <a:sym typeface="Garet Bold"/>
              </a:rPr>
              <a:t> Calculation:</a:t>
            </a:r>
          </a:p>
          <a:p>
            <a:pPr algn="l">
              <a:lnSpc>
                <a:spcPts val="3927"/>
              </a:lnSpc>
            </a:pPr>
            <a:r>
              <a:rPr lang="en-US" sz="2805" spc="-28">
                <a:solidFill>
                  <a:srgbClr val="294069"/>
                </a:solidFill>
                <a:latin typeface="Garet"/>
                <a:ea typeface="Garet"/>
                <a:cs typeface="Garet"/>
                <a:sym typeface="Garet"/>
              </a:rPr>
              <a:t>      H₀: p = 0.4</a:t>
            </a:r>
          </a:p>
          <a:p>
            <a:pPr algn="l">
              <a:lnSpc>
                <a:spcPts val="3927"/>
              </a:lnSpc>
            </a:pPr>
            <a:r>
              <a:rPr lang="en-US" sz="2805" spc="-28">
                <a:solidFill>
                  <a:srgbClr val="294069"/>
                </a:solidFill>
                <a:latin typeface="Garet"/>
                <a:ea typeface="Garet"/>
                <a:cs typeface="Garet"/>
                <a:sym typeface="Garet"/>
              </a:rPr>
              <a:t>      H₁: p &gt; 0.4</a:t>
            </a:r>
          </a:p>
          <a:p>
            <a:pPr algn="l">
              <a:lnSpc>
                <a:spcPts val="3927"/>
              </a:lnSpc>
            </a:pPr>
            <a:r>
              <a:rPr lang="en-US" sz="2805" spc="-28">
                <a:solidFill>
                  <a:srgbClr val="294069"/>
                </a:solidFill>
                <a:latin typeface="Garet"/>
                <a:ea typeface="Garet"/>
                <a:cs typeface="Garet"/>
                <a:sym typeface="Garet"/>
              </a:rPr>
              <a:t>      Total responses = 25 + 27 + 45 + 106 = 203</a:t>
            </a:r>
          </a:p>
          <a:p>
            <a:pPr algn="l">
              <a:lnSpc>
                <a:spcPts val="3927"/>
              </a:lnSpc>
            </a:pPr>
            <a:r>
              <a:rPr lang="en-US" sz="2805" spc="-28">
                <a:solidFill>
                  <a:srgbClr val="294069"/>
                </a:solidFill>
                <a:latin typeface="Garet"/>
                <a:ea typeface="Garet"/>
                <a:cs typeface="Garet"/>
                <a:sym typeface="Garet"/>
              </a:rPr>
              <a:t>      Tried nicotine products = 25 (yes regularly) + 27 (yes occasionally) + 45 (tried once or twice) = 97</a:t>
            </a:r>
          </a:p>
          <a:p>
            <a:pPr algn="l">
              <a:lnSpc>
                <a:spcPts val="3927"/>
              </a:lnSpc>
            </a:pPr>
            <a:r>
              <a:rPr lang="en-US" sz="2805" spc="-28">
                <a:solidFill>
                  <a:srgbClr val="294069"/>
                </a:solidFill>
                <a:latin typeface="Garet"/>
                <a:ea typeface="Garet"/>
                <a:cs typeface="Garet"/>
                <a:sym typeface="Garet"/>
              </a:rPr>
              <a:t> Sample proportion (p̂) = 97 / 203 ≈ 0.4778</a:t>
            </a:r>
          </a:p>
          <a:p>
            <a:pPr algn="l">
              <a:lnSpc>
                <a:spcPts val="3927"/>
              </a:lnSpc>
            </a:pPr>
            <a:r>
              <a:rPr lang="en-US" sz="2805" spc="-28">
                <a:solidFill>
                  <a:srgbClr val="294069"/>
                </a:solidFill>
                <a:latin typeface="Garet"/>
                <a:ea typeface="Garet"/>
                <a:cs typeface="Garet"/>
                <a:sym typeface="Garet"/>
              </a:rPr>
              <a:t> Standard error = √[p(1 - p) / n] = √[0.4 * 0.6 / 203] ≈ √[0.24 / 203] ≈ √0.001183 ≈ 0.0344</a:t>
            </a:r>
          </a:p>
          <a:p>
            <a:pPr algn="l">
              <a:lnSpc>
                <a:spcPts val="3927"/>
              </a:lnSpc>
            </a:pPr>
            <a:r>
              <a:rPr lang="en-US" sz="2805" spc="-28">
                <a:solidFill>
                  <a:srgbClr val="294069"/>
                </a:solidFill>
                <a:latin typeface="Garet"/>
                <a:ea typeface="Garet"/>
                <a:cs typeface="Garet"/>
                <a:sym typeface="Garet"/>
              </a:rPr>
              <a:t> Z = (p̂ - p) / Standard error = (0.4778 - 0.4) / 0.0344 ≈ 0.0778 / 0.0344 ≈ 2.26</a:t>
            </a:r>
          </a:p>
          <a:p>
            <a:pPr algn="l">
              <a:lnSpc>
                <a:spcPts val="3927"/>
              </a:lnSpc>
            </a:pPr>
            <a:r>
              <a:rPr lang="en-US" sz="2805" spc="-28">
                <a:solidFill>
                  <a:srgbClr val="294069"/>
                </a:solidFill>
                <a:latin typeface="Garet"/>
                <a:ea typeface="Garet"/>
                <a:cs typeface="Garet"/>
                <a:sym typeface="Garet"/>
              </a:rPr>
              <a:t> Zₐ = 1.645 (for α = 0.05, one-tailed test)</a:t>
            </a:r>
          </a:p>
          <a:p>
            <a:pPr algn="l">
              <a:lnSpc>
                <a:spcPts val="3927"/>
              </a:lnSpc>
            </a:pPr>
            <a:r>
              <a:rPr lang="en-US" sz="2805" spc="-28">
                <a:solidFill>
                  <a:srgbClr val="294069"/>
                </a:solidFill>
                <a:latin typeface="Garet"/>
                <a:ea typeface="Garet"/>
                <a:cs typeface="Garet"/>
                <a:sym typeface="Garet"/>
              </a:rPr>
              <a:t> Z &gt; Zₐ</a:t>
            </a:r>
          </a:p>
          <a:p>
            <a:pPr algn="l">
              <a:lnSpc>
                <a:spcPts val="3927"/>
              </a:lnSpc>
            </a:pPr>
            <a:r>
              <a:rPr lang="en-US" sz="2805" spc="-28">
                <a:solidFill>
                  <a:srgbClr val="294069"/>
                </a:solidFill>
                <a:latin typeface="Garet"/>
                <a:ea typeface="Garet"/>
                <a:cs typeface="Garet"/>
                <a:sym typeface="Garet"/>
              </a:rPr>
              <a:t>CI = p̂ ± Zₐ * Standard error = 0.4778 ± 1.645 * 0.0344</a:t>
            </a:r>
          </a:p>
          <a:p>
            <a:pPr algn="l">
              <a:lnSpc>
                <a:spcPts val="3927"/>
              </a:lnSpc>
            </a:pPr>
            <a:r>
              <a:rPr lang="en-US" sz="2805" spc="-28">
                <a:solidFill>
                  <a:srgbClr val="294069"/>
                </a:solidFill>
                <a:latin typeface="Garet"/>
                <a:ea typeface="Garet"/>
                <a:cs typeface="Garet"/>
                <a:sym typeface="Garet"/>
              </a:rPr>
              <a:t> = 0.4778 ± 0.0566</a:t>
            </a:r>
          </a:p>
          <a:p>
            <a:pPr algn="l">
              <a:lnSpc>
                <a:spcPts val="3927"/>
              </a:lnSpc>
            </a:pPr>
            <a:r>
              <a:rPr lang="en-US" sz="2805" spc="-28">
                <a:solidFill>
                  <a:srgbClr val="294069"/>
                </a:solidFill>
                <a:latin typeface="Garet"/>
                <a:ea typeface="Garet"/>
                <a:cs typeface="Garet"/>
                <a:sym typeface="Garet"/>
              </a:rPr>
              <a:t> = 0.4212 &lt; p &lt; 0.5344</a:t>
            </a:r>
          </a:p>
          <a:p>
            <a:pPr algn="l">
              <a:lnSpc>
                <a:spcPts val="3927"/>
              </a:lnSpc>
            </a:pPr>
            <a:r>
              <a:rPr lang="en-US" sz="2805" spc="-28">
                <a:solidFill>
                  <a:srgbClr val="294069"/>
                </a:solidFill>
                <a:latin typeface="Garet"/>
                <a:ea typeface="Garet"/>
                <a:cs typeface="Garet"/>
                <a:sym typeface="Garet"/>
              </a:rPr>
              <a:t>  </a:t>
            </a:r>
          </a:p>
          <a:p>
            <a:pPr algn="l">
              <a:lnSpc>
                <a:spcPts val="3927"/>
              </a:lnSpc>
            </a:pPr>
            <a:endParaRPr lang="en-US" sz="2805" spc="-28">
              <a:solidFill>
                <a:srgbClr val="294069"/>
              </a:solidFill>
              <a:latin typeface="Garet"/>
              <a:ea typeface="Garet"/>
              <a:cs typeface="Garet"/>
              <a:sym typeface="Garet"/>
            </a:endParaRPr>
          </a:p>
          <a:p>
            <a:pPr algn="l">
              <a:lnSpc>
                <a:spcPts val="3927"/>
              </a:lnSpc>
            </a:pPr>
            <a:endParaRPr lang="en-US" sz="2805" spc="-28">
              <a:solidFill>
                <a:srgbClr val="294069"/>
              </a:solidFill>
              <a:latin typeface="Garet"/>
              <a:ea typeface="Garet"/>
              <a:cs typeface="Garet"/>
              <a:sym typeface="Garet"/>
            </a:endParaRPr>
          </a:p>
          <a:p>
            <a:pPr algn="l">
              <a:lnSpc>
                <a:spcPts val="3927"/>
              </a:lnSpc>
            </a:pPr>
            <a:r>
              <a:rPr lang="en-US" sz="2805" b="1" spc="-28">
                <a:solidFill>
                  <a:srgbClr val="294069"/>
                </a:solidFill>
                <a:latin typeface="Garet Bold"/>
                <a:ea typeface="Garet Bold"/>
                <a:cs typeface="Garet Bold"/>
                <a:sym typeface="Garet Bold"/>
              </a:rPr>
              <a:t>  </a:t>
            </a:r>
          </a:p>
          <a:p>
            <a:pPr algn="l">
              <a:lnSpc>
                <a:spcPts val="3927"/>
              </a:lnSpc>
            </a:pPr>
            <a:endParaRPr lang="en-US" sz="2805" b="1" spc="-28">
              <a:solidFill>
                <a:srgbClr val="294069"/>
              </a:solidFill>
              <a:latin typeface="Garet Bold"/>
              <a:ea typeface="Garet Bold"/>
              <a:cs typeface="Garet Bold"/>
              <a:sym typeface="Garet Bold"/>
            </a:endParaRPr>
          </a:p>
          <a:p>
            <a:pPr algn="l">
              <a:lnSpc>
                <a:spcPts val="3927"/>
              </a:lnSpc>
            </a:pPr>
            <a:endParaRPr lang="en-US" sz="2805" b="1" spc="-28">
              <a:solidFill>
                <a:srgbClr val="294069"/>
              </a:solidFill>
              <a:latin typeface="Garet Bold"/>
              <a:ea typeface="Garet Bold"/>
              <a:cs typeface="Garet Bold"/>
              <a:sym typeface="Garet Bold"/>
            </a:endParaRP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anim calcmode="lin" valueType="num">
                                      <p:cBhvr>
                                        <p:cTn id="8" dur="400" fill="hold"/>
                                        <p:tgtEl>
                                          <p:spTgt spid="14"/>
                                        </p:tgtEl>
                                        <p:attrNameLst>
                                          <p:attrName>ppt_x</p:attrName>
                                        </p:attrNameLst>
                                      </p:cBhvr>
                                      <p:tavLst>
                                        <p:tav tm="0">
                                          <p:val>
                                            <p:strVal val="#ppt_x"/>
                                          </p:val>
                                        </p:tav>
                                        <p:tav tm="100000">
                                          <p:val>
                                            <p:strVal val="#ppt_x"/>
                                          </p:val>
                                        </p:tav>
                                      </p:tavLst>
                                    </p:anim>
                                    <p:anim calcmode="lin" valueType="num">
                                      <p:cBhvr>
                                        <p:cTn id="9" dur="4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400"/>
                                        <p:tgtEl>
                                          <p:spTgt spid="13"/>
                                        </p:tgtEl>
                                      </p:cBhvr>
                                    </p:animEffect>
                                    <p:anim calcmode="lin" valueType="num">
                                      <p:cBhvr>
                                        <p:cTn id="13" dur="400" fill="hold"/>
                                        <p:tgtEl>
                                          <p:spTgt spid="13"/>
                                        </p:tgtEl>
                                        <p:attrNameLst>
                                          <p:attrName>ppt_x</p:attrName>
                                        </p:attrNameLst>
                                      </p:cBhvr>
                                      <p:tavLst>
                                        <p:tav tm="0">
                                          <p:val>
                                            <p:strVal val="#ppt_x"/>
                                          </p:val>
                                        </p:tav>
                                        <p:tav tm="100000">
                                          <p:val>
                                            <p:strVal val="#ppt_x"/>
                                          </p:val>
                                        </p:tav>
                                      </p:tavLst>
                                    </p:anim>
                                    <p:anim calcmode="lin" valueType="num">
                                      <p:cBhvr>
                                        <p:cTn id="14" dur="4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87529" cy="1028700"/>
            <a:chOff x="0" y="0"/>
            <a:chExt cx="892189" cy="270933"/>
          </a:xfrm>
        </p:grpSpPr>
        <p:sp>
          <p:nvSpPr>
            <p:cNvPr id="3" name="Freeform 3"/>
            <p:cNvSpPr/>
            <p:nvPr/>
          </p:nvSpPr>
          <p:spPr>
            <a:xfrm>
              <a:off x="0" y="0"/>
              <a:ext cx="892189" cy="270933"/>
            </a:xfrm>
            <a:custGeom>
              <a:avLst/>
              <a:gdLst/>
              <a:ahLst/>
              <a:cxnLst/>
              <a:rect l="l" t="t" r="r" b="b"/>
              <a:pathLst>
                <a:path w="892189" h="270933">
                  <a:moveTo>
                    <a:pt x="82275" y="0"/>
                  </a:moveTo>
                  <a:lnTo>
                    <a:pt x="809914" y="0"/>
                  </a:lnTo>
                  <a:cubicBezTo>
                    <a:pt x="855353" y="0"/>
                    <a:pt x="892189" y="36836"/>
                    <a:pt x="892189" y="82275"/>
                  </a:cubicBezTo>
                  <a:lnTo>
                    <a:pt x="892189" y="188658"/>
                  </a:lnTo>
                  <a:cubicBezTo>
                    <a:pt x="892189" y="234098"/>
                    <a:pt x="855353" y="270933"/>
                    <a:pt x="809914" y="270933"/>
                  </a:cubicBezTo>
                  <a:lnTo>
                    <a:pt x="82275" y="270933"/>
                  </a:lnTo>
                  <a:cubicBezTo>
                    <a:pt x="36836" y="270933"/>
                    <a:pt x="0" y="234098"/>
                    <a:pt x="0" y="188658"/>
                  </a:cubicBezTo>
                  <a:lnTo>
                    <a:pt x="0" y="82275"/>
                  </a:lnTo>
                  <a:cubicBezTo>
                    <a:pt x="0" y="36836"/>
                    <a:pt x="36836" y="0"/>
                    <a:pt x="82275" y="0"/>
                  </a:cubicBezTo>
                  <a:close/>
                </a:path>
              </a:pathLst>
            </a:custGeom>
            <a:solidFill>
              <a:srgbClr val="A1D4E1"/>
            </a:solidFill>
            <a:ln cap="rnd">
              <a:noFill/>
              <a:prstDash val="solid"/>
              <a:round/>
            </a:ln>
          </p:spPr>
        </p:sp>
        <p:sp>
          <p:nvSpPr>
            <p:cNvPr id="4" name="TextBox 4"/>
            <p:cNvSpPr txBox="1"/>
            <p:nvPr/>
          </p:nvSpPr>
          <p:spPr>
            <a:xfrm>
              <a:off x="0" y="0"/>
              <a:ext cx="892189" cy="270933"/>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733677" y="3866221"/>
            <a:ext cx="19021677" cy="6420779"/>
            <a:chOff x="0" y="0"/>
            <a:chExt cx="5009824" cy="1691069"/>
          </a:xfrm>
        </p:grpSpPr>
        <p:sp>
          <p:nvSpPr>
            <p:cNvPr id="6" name="Freeform 6"/>
            <p:cNvSpPr/>
            <p:nvPr/>
          </p:nvSpPr>
          <p:spPr>
            <a:xfrm>
              <a:off x="0" y="0"/>
              <a:ext cx="5009824" cy="1691069"/>
            </a:xfrm>
            <a:custGeom>
              <a:avLst/>
              <a:gdLst/>
              <a:ahLst/>
              <a:cxnLst/>
              <a:rect l="l" t="t" r="r" b="b"/>
              <a:pathLst>
                <a:path w="5009824" h="1691069">
                  <a:moveTo>
                    <a:pt x="0" y="0"/>
                  </a:moveTo>
                  <a:lnTo>
                    <a:pt x="5009824" y="0"/>
                  </a:lnTo>
                  <a:lnTo>
                    <a:pt x="5009824" y="1691069"/>
                  </a:lnTo>
                  <a:lnTo>
                    <a:pt x="0" y="1691069"/>
                  </a:lnTo>
                  <a:close/>
                </a:path>
              </a:pathLst>
            </a:custGeom>
            <a:solidFill>
              <a:srgbClr val="FFFFFF"/>
            </a:solidFill>
          </p:spPr>
        </p:sp>
        <p:sp>
          <p:nvSpPr>
            <p:cNvPr id="7" name="TextBox 7"/>
            <p:cNvSpPr txBox="1"/>
            <p:nvPr/>
          </p:nvSpPr>
          <p:spPr>
            <a:xfrm>
              <a:off x="0" y="0"/>
              <a:ext cx="5009824" cy="1691069"/>
            </a:xfrm>
            <a:prstGeom prst="rect">
              <a:avLst/>
            </a:prstGeom>
          </p:spPr>
          <p:txBody>
            <a:bodyPr lIns="50800" tIns="50800" rIns="50800" bIns="50800" rtlCol="0" anchor="ctr"/>
            <a:lstStyle/>
            <a:p>
              <a:pPr algn="ctr">
                <a:lnSpc>
                  <a:spcPts val="2639"/>
                </a:lnSpc>
              </a:pPr>
              <a:endParaRPr/>
            </a:p>
          </p:txBody>
        </p:sp>
      </p:grpSp>
      <p:grpSp>
        <p:nvGrpSpPr>
          <p:cNvPr id="8" name="Group 8"/>
          <p:cNvGrpSpPr/>
          <p:nvPr/>
        </p:nvGrpSpPr>
        <p:grpSpPr>
          <a:xfrm>
            <a:off x="467367" y="1100756"/>
            <a:ext cx="15127746" cy="2921230"/>
            <a:chOff x="0" y="0"/>
            <a:chExt cx="3984262" cy="769377"/>
          </a:xfrm>
        </p:grpSpPr>
        <p:sp>
          <p:nvSpPr>
            <p:cNvPr id="9" name="Freeform 9"/>
            <p:cNvSpPr/>
            <p:nvPr/>
          </p:nvSpPr>
          <p:spPr>
            <a:xfrm>
              <a:off x="0" y="0"/>
              <a:ext cx="3984262" cy="769377"/>
            </a:xfrm>
            <a:custGeom>
              <a:avLst/>
              <a:gdLst/>
              <a:ahLst/>
              <a:cxnLst/>
              <a:rect l="l" t="t" r="r" b="b"/>
              <a:pathLst>
                <a:path w="3984262" h="769377">
                  <a:moveTo>
                    <a:pt x="17400" y="0"/>
                  </a:moveTo>
                  <a:lnTo>
                    <a:pt x="3966862" y="0"/>
                  </a:lnTo>
                  <a:cubicBezTo>
                    <a:pt x="3976472" y="0"/>
                    <a:pt x="3984262" y="7790"/>
                    <a:pt x="3984262" y="17400"/>
                  </a:cubicBezTo>
                  <a:lnTo>
                    <a:pt x="3984262" y="751977"/>
                  </a:lnTo>
                  <a:cubicBezTo>
                    <a:pt x="3984262" y="761587"/>
                    <a:pt x="3976472" y="769377"/>
                    <a:pt x="3966862" y="769377"/>
                  </a:cubicBezTo>
                  <a:lnTo>
                    <a:pt x="17400" y="769377"/>
                  </a:lnTo>
                  <a:cubicBezTo>
                    <a:pt x="7790" y="769377"/>
                    <a:pt x="0" y="761587"/>
                    <a:pt x="0" y="751977"/>
                  </a:cubicBezTo>
                  <a:lnTo>
                    <a:pt x="0" y="17400"/>
                  </a:lnTo>
                  <a:cubicBezTo>
                    <a:pt x="0" y="7790"/>
                    <a:pt x="7790" y="0"/>
                    <a:pt x="17400" y="0"/>
                  </a:cubicBezTo>
                  <a:close/>
                </a:path>
              </a:pathLst>
            </a:custGeom>
            <a:solidFill>
              <a:srgbClr val="294069"/>
            </a:solidFill>
          </p:spPr>
        </p:sp>
        <p:sp>
          <p:nvSpPr>
            <p:cNvPr id="10" name="TextBox 10"/>
            <p:cNvSpPr txBox="1"/>
            <p:nvPr/>
          </p:nvSpPr>
          <p:spPr>
            <a:xfrm>
              <a:off x="0" y="0"/>
              <a:ext cx="3984262" cy="769377"/>
            </a:xfrm>
            <a:prstGeom prst="rect">
              <a:avLst/>
            </a:prstGeom>
          </p:spPr>
          <p:txBody>
            <a:bodyPr lIns="50800" tIns="50800" rIns="50800" bIns="50800" rtlCol="0" anchor="ctr"/>
            <a:lstStyle/>
            <a:p>
              <a:pPr algn="ctr">
                <a:lnSpc>
                  <a:spcPts val="2639"/>
                </a:lnSpc>
              </a:pPr>
              <a:endParaRPr/>
            </a:p>
          </p:txBody>
        </p:sp>
      </p:grpSp>
      <p:sp>
        <p:nvSpPr>
          <p:cNvPr id="11" name="Freeform 11"/>
          <p:cNvSpPr/>
          <p:nvPr/>
        </p:nvSpPr>
        <p:spPr>
          <a:xfrm rot="-5282396">
            <a:off x="9637937" y="6902057"/>
            <a:ext cx="1074362" cy="560622"/>
          </a:xfrm>
          <a:custGeom>
            <a:avLst/>
            <a:gdLst/>
            <a:ahLst/>
            <a:cxnLst/>
            <a:rect l="l" t="t" r="r" b="b"/>
            <a:pathLst>
              <a:path w="1074362" h="560622">
                <a:moveTo>
                  <a:pt x="0" y="0"/>
                </a:moveTo>
                <a:lnTo>
                  <a:pt x="1074363" y="0"/>
                </a:lnTo>
                <a:lnTo>
                  <a:pt x="1074363" y="560622"/>
                </a:lnTo>
                <a:lnTo>
                  <a:pt x="0" y="560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494990" flipH="1">
            <a:off x="9230581" y="7056156"/>
            <a:ext cx="1156477" cy="1290188"/>
          </a:xfrm>
          <a:custGeom>
            <a:avLst/>
            <a:gdLst/>
            <a:ahLst/>
            <a:cxnLst/>
            <a:rect l="l" t="t" r="r" b="b"/>
            <a:pathLst>
              <a:path w="1156477" h="1290188">
                <a:moveTo>
                  <a:pt x="1156477" y="0"/>
                </a:moveTo>
                <a:lnTo>
                  <a:pt x="0" y="0"/>
                </a:lnTo>
                <a:lnTo>
                  <a:pt x="0" y="1290188"/>
                </a:lnTo>
                <a:lnTo>
                  <a:pt x="1156477" y="1290188"/>
                </a:lnTo>
                <a:lnTo>
                  <a:pt x="115647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2902100" y="57150"/>
            <a:ext cx="9180625" cy="670446"/>
          </a:xfrm>
          <a:prstGeom prst="rect">
            <a:avLst/>
          </a:prstGeom>
        </p:spPr>
        <p:txBody>
          <a:bodyPr lIns="0" tIns="0" rIns="0" bIns="0" rtlCol="0" anchor="t">
            <a:spAutoFit/>
          </a:bodyPr>
          <a:lstStyle/>
          <a:p>
            <a:pPr marL="0" lvl="0" indent="0" algn="ctr">
              <a:lnSpc>
                <a:spcPts val="5291"/>
              </a:lnSpc>
              <a:spcBef>
                <a:spcPct val="0"/>
              </a:spcBef>
            </a:pPr>
            <a:r>
              <a:rPr lang="en-US" sz="4810" spc="24">
                <a:solidFill>
                  <a:srgbClr val="294069"/>
                </a:solidFill>
                <a:latin typeface="Berthold Block"/>
                <a:ea typeface="Berthold Block"/>
                <a:cs typeface="Berthold Block"/>
                <a:sym typeface="Berthold Block"/>
              </a:rPr>
              <a:t>Conclusion:</a:t>
            </a:r>
          </a:p>
        </p:txBody>
      </p:sp>
      <p:sp>
        <p:nvSpPr>
          <p:cNvPr id="14" name="TextBox 14"/>
          <p:cNvSpPr txBox="1"/>
          <p:nvPr/>
        </p:nvSpPr>
        <p:spPr>
          <a:xfrm>
            <a:off x="742152" y="1243412"/>
            <a:ext cx="14005080" cy="3123455"/>
          </a:xfrm>
          <a:prstGeom prst="rect">
            <a:avLst/>
          </a:prstGeom>
        </p:spPr>
        <p:txBody>
          <a:bodyPr lIns="0" tIns="0" rIns="0" bIns="0" rtlCol="0" anchor="t">
            <a:spAutoFit/>
          </a:bodyPr>
          <a:lstStyle/>
          <a:p>
            <a:pPr algn="l">
              <a:lnSpc>
                <a:spcPts val="4983"/>
              </a:lnSpc>
            </a:pPr>
            <a:r>
              <a:rPr lang="en-US" sz="3559" spc="-35">
                <a:solidFill>
                  <a:srgbClr val="E7F1F4"/>
                </a:solidFill>
                <a:latin typeface="Garet"/>
                <a:ea typeface="Garet"/>
                <a:cs typeface="Garet"/>
                <a:sym typeface="Garet"/>
              </a:rPr>
              <a:t>We reject the null hypothesis because the calculated Z-value (2.26) is greater than the critical Z-value (1.645).</a:t>
            </a:r>
          </a:p>
          <a:p>
            <a:pPr algn="l">
              <a:lnSpc>
                <a:spcPts val="4983"/>
              </a:lnSpc>
            </a:pPr>
            <a:r>
              <a:rPr lang="en-US" sz="3559" spc="-35">
                <a:solidFill>
                  <a:srgbClr val="E7F1F4"/>
                </a:solidFill>
                <a:latin typeface="Garet"/>
                <a:ea typeface="Garet"/>
                <a:cs typeface="Garet"/>
                <a:sym typeface="Garet"/>
              </a:rPr>
              <a:t>This indicates that more than 40% of respondents have tried nicotine products (cigarettes, pods, vapes, etc.).</a:t>
            </a:r>
          </a:p>
          <a:p>
            <a:pPr algn="l">
              <a:lnSpc>
                <a:spcPts val="4983"/>
              </a:lnSpc>
            </a:pPr>
            <a:endParaRPr lang="en-US" sz="3559" spc="-35">
              <a:solidFill>
                <a:srgbClr val="E7F1F4"/>
              </a:solidFill>
              <a:latin typeface="Garet"/>
              <a:ea typeface="Garet"/>
              <a:cs typeface="Garet"/>
              <a:sym typeface="Garet"/>
            </a:endParaRPr>
          </a:p>
        </p:txBody>
      </p:sp>
      <p:pic>
        <p:nvPicPr>
          <p:cNvPr id="15" name="Picture 15"/>
          <p:cNvPicPr>
            <a:picLocks noChangeAspect="1"/>
          </p:cNvPicPr>
          <p:nvPr/>
        </p:nvPicPr>
        <p:blipFill>
          <a:blip r:embed="rId6"/>
          <a:stretch>
            <a:fillRect/>
          </a:stretch>
        </p:blipFill>
        <p:spPr>
          <a:xfrm>
            <a:off x="5112965" y="3160490"/>
            <a:ext cx="10337951" cy="80437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anim calcmode="lin" valueType="num">
                                      <p:cBhvr>
                                        <p:cTn id="8" dur="400" fill="hold"/>
                                        <p:tgtEl>
                                          <p:spTgt spid="14"/>
                                        </p:tgtEl>
                                        <p:attrNameLst>
                                          <p:attrName>ppt_x</p:attrName>
                                        </p:attrNameLst>
                                      </p:cBhvr>
                                      <p:tavLst>
                                        <p:tav tm="0">
                                          <p:val>
                                            <p:strVal val="#ppt_x"/>
                                          </p:val>
                                        </p:tav>
                                        <p:tav tm="100000">
                                          <p:val>
                                            <p:strVal val="#ppt_x"/>
                                          </p:val>
                                        </p:tav>
                                      </p:tavLst>
                                    </p:anim>
                                    <p:anim calcmode="lin" valueType="num">
                                      <p:cBhvr>
                                        <p:cTn id="9" dur="4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400"/>
                                        <p:tgtEl>
                                          <p:spTgt spid="13"/>
                                        </p:tgtEl>
                                      </p:cBhvr>
                                    </p:animEffect>
                                    <p:anim calcmode="lin" valueType="num">
                                      <p:cBhvr>
                                        <p:cTn id="13" dur="400" fill="hold"/>
                                        <p:tgtEl>
                                          <p:spTgt spid="13"/>
                                        </p:tgtEl>
                                        <p:attrNameLst>
                                          <p:attrName>ppt_x</p:attrName>
                                        </p:attrNameLst>
                                      </p:cBhvr>
                                      <p:tavLst>
                                        <p:tav tm="0">
                                          <p:val>
                                            <p:strVal val="#ppt_x"/>
                                          </p:val>
                                        </p:tav>
                                        <p:tav tm="100000">
                                          <p:val>
                                            <p:strVal val="#ppt_x"/>
                                          </p:val>
                                        </p:tav>
                                      </p:tavLst>
                                    </p:anim>
                                    <p:anim calcmode="lin" valueType="num">
                                      <p:cBhvr>
                                        <p:cTn id="14" dur="4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400"/>
                                        <p:tgtEl>
                                          <p:spTgt spid="15"/>
                                        </p:tgtEl>
                                      </p:cBhvr>
                                    </p:animEffect>
                                    <p:anim calcmode="lin" valueType="num">
                                      <p:cBhvr>
                                        <p:cTn id="18" dur="400" fill="hold"/>
                                        <p:tgtEl>
                                          <p:spTgt spid="15"/>
                                        </p:tgtEl>
                                        <p:attrNameLst>
                                          <p:attrName>ppt_x</p:attrName>
                                        </p:attrNameLst>
                                      </p:cBhvr>
                                      <p:tavLst>
                                        <p:tav tm="0">
                                          <p:val>
                                            <p:strVal val="#ppt_x"/>
                                          </p:val>
                                        </p:tav>
                                        <p:tav tm="100000">
                                          <p:val>
                                            <p:strVal val="#ppt_x"/>
                                          </p:val>
                                        </p:tav>
                                      </p:tavLst>
                                    </p:anim>
                                    <p:anim calcmode="lin" valueType="num">
                                      <p:cBhvr>
                                        <p:cTn id="19" dur="4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515786" y="-171929"/>
            <a:ext cx="19004369" cy="10287000"/>
            <a:chOff x="0" y="0"/>
            <a:chExt cx="5005266" cy="2709333"/>
          </a:xfrm>
        </p:grpSpPr>
        <p:sp>
          <p:nvSpPr>
            <p:cNvPr id="3" name="Freeform 3"/>
            <p:cNvSpPr/>
            <p:nvPr/>
          </p:nvSpPr>
          <p:spPr>
            <a:xfrm>
              <a:off x="0" y="0"/>
              <a:ext cx="5005266" cy="2709333"/>
            </a:xfrm>
            <a:custGeom>
              <a:avLst/>
              <a:gdLst/>
              <a:ahLst/>
              <a:cxnLst/>
              <a:rect l="l" t="t" r="r" b="b"/>
              <a:pathLst>
                <a:path w="5005266" h="2709333">
                  <a:moveTo>
                    <a:pt x="0" y="0"/>
                  </a:moveTo>
                  <a:lnTo>
                    <a:pt x="5005266" y="0"/>
                  </a:lnTo>
                  <a:lnTo>
                    <a:pt x="5005266" y="2709333"/>
                  </a:lnTo>
                  <a:lnTo>
                    <a:pt x="0" y="2709333"/>
                  </a:lnTo>
                  <a:close/>
                </a:path>
              </a:pathLst>
            </a:custGeom>
            <a:solidFill>
              <a:srgbClr val="A1D4E1"/>
            </a:solidFill>
            <a:ln cap="sq">
              <a:noFill/>
              <a:prstDash val="solid"/>
              <a:miter/>
            </a:ln>
          </p:spPr>
        </p:sp>
        <p:sp>
          <p:nvSpPr>
            <p:cNvPr id="4" name="TextBox 4"/>
            <p:cNvSpPr txBox="1"/>
            <p:nvPr/>
          </p:nvSpPr>
          <p:spPr>
            <a:xfrm>
              <a:off x="0" y="0"/>
              <a:ext cx="5005266" cy="2709333"/>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0" y="6404485"/>
            <a:ext cx="18288000" cy="3882515"/>
            <a:chOff x="0" y="0"/>
            <a:chExt cx="4816593" cy="1022555"/>
          </a:xfrm>
        </p:grpSpPr>
        <p:sp>
          <p:nvSpPr>
            <p:cNvPr id="6" name="Freeform 6"/>
            <p:cNvSpPr/>
            <p:nvPr/>
          </p:nvSpPr>
          <p:spPr>
            <a:xfrm>
              <a:off x="0" y="0"/>
              <a:ext cx="4816592" cy="1022555"/>
            </a:xfrm>
            <a:custGeom>
              <a:avLst/>
              <a:gdLst/>
              <a:ahLst/>
              <a:cxnLst/>
              <a:rect l="l" t="t" r="r" b="b"/>
              <a:pathLst>
                <a:path w="4816592" h="1022555">
                  <a:moveTo>
                    <a:pt x="0" y="0"/>
                  </a:moveTo>
                  <a:lnTo>
                    <a:pt x="4816592" y="0"/>
                  </a:lnTo>
                  <a:lnTo>
                    <a:pt x="4816592" y="1022555"/>
                  </a:lnTo>
                  <a:lnTo>
                    <a:pt x="0" y="1022555"/>
                  </a:lnTo>
                  <a:close/>
                </a:path>
              </a:pathLst>
            </a:custGeom>
            <a:solidFill>
              <a:srgbClr val="F4956F"/>
            </a:solidFill>
            <a:ln cap="sq">
              <a:noFill/>
              <a:prstDash val="solid"/>
              <a:miter/>
            </a:ln>
          </p:spPr>
        </p:sp>
        <p:sp>
          <p:nvSpPr>
            <p:cNvPr id="7" name="TextBox 7"/>
            <p:cNvSpPr txBox="1"/>
            <p:nvPr/>
          </p:nvSpPr>
          <p:spPr>
            <a:xfrm>
              <a:off x="0" y="-57150"/>
              <a:ext cx="4816593" cy="1079705"/>
            </a:xfrm>
            <a:prstGeom prst="rect">
              <a:avLst/>
            </a:prstGeom>
          </p:spPr>
          <p:txBody>
            <a:bodyPr lIns="50800" tIns="50800" rIns="50800" bIns="50800" rtlCol="0" anchor="ctr"/>
            <a:lstStyle/>
            <a:p>
              <a:pPr marL="0" lvl="0" indent="0" algn="l">
                <a:lnSpc>
                  <a:spcPts val="4107"/>
                </a:lnSpc>
                <a:spcBef>
                  <a:spcPct val="0"/>
                </a:spcBef>
              </a:pPr>
              <a:endParaRPr/>
            </a:p>
          </p:txBody>
        </p:sp>
      </p:grpSp>
      <p:sp>
        <p:nvSpPr>
          <p:cNvPr id="8" name="Freeform 8"/>
          <p:cNvSpPr/>
          <p:nvPr/>
        </p:nvSpPr>
        <p:spPr>
          <a:xfrm>
            <a:off x="15191504" y="768214"/>
            <a:ext cx="2067796" cy="2433148"/>
          </a:xfrm>
          <a:custGeom>
            <a:avLst/>
            <a:gdLst/>
            <a:ahLst/>
            <a:cxnLst/>
            <a:rect l="l" t="t" r="r" b="b"/>
            <a:pathLst>
              <a:path w="2067796" h="2433148">
                <a:moveTo>
                  <a:pt x="0" y="0"/>
                </a:moveTo>
                <a:lnTo>
                  <a:pt x="2067796" y="0"/>
                </a:lnTo>
                <a:lnTo>
                  <a:pt x="2067796" y="2433149"/>
                </a:lnTo>
                <a:lnTo>
                  <a:pt x="0" y="243314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9" name="TextBox 9"/>
          <p:cNvSpPr txBox="1"/>
          <p:nvPr/>
        </p:nvSpPr>
        <p:spPr>
          <a:xfrm>
            <a:off x="197712" y="76200"/>
            <a:ext cx="13414466" cy="1088391"/>
          </a:xfrm>
          <a:prstGeom prst="rect">
            <a:avLst/>
          </a:prstGeom>
        </p:spPr>
        <p:txBody>
          <a:bodyPr lIns="0" tIns="0" rIns="0" bIns="0" rtlCol="0" anchor="t">
            <a:spAutoFit/>
          </a:bodyPr>
          <a:lstStyle/>
          <a:p>
            <a:pPr marL="0" lvl="0" indent="0" algn="l">
              <a:lnSpc>
                <a:spcPts val="8470"/>
              </a:lnSpc>
              <a:spcBef>
                <a:spcPct val="0"/>
              </a:spcBef>
            </a:pPr>
            <a:r>
              <a:rPr lang="en-US" sz="7700" spc="38">
                <a:solidFill>
                  <a:srgbClr val="294069"/>
                </a:solidFill>
                <a:latin typeface="Berthold Block"/>
                <a:ea typeface="Berthold Block"/>
                <a:cs typeface="Berthold Block"/>
                <a:sym typeface="Berthold Block"/>
              </a:rPr>
              <a:t>OVERVIEW:</a:t>
            </a:r>
          </a:p>
        </p:txBody>
      </p:sp>
      <p:sp>
        <p:nvSpPr>
          <p:cNvPr id="10" name="TextBox 10"/>
          <p:cNvSpPr txBox="1"/>
          <p:nvPr/>
        </p:nvSpPr>
        <p:spPr>
          <a:xfrm>
            <a:off x="197712" y="1107441"/>
            <a:ext cx="14993792" cy="5706114"/>
          </a:xfrm>
          <a:prstGeom prst="rect">
            <a:avLst/>
          </a:prstGeom>
        </p:spPr>
        <p:txBody>
          <a:bodyPr lIns="0" tIns="0" rIns="0" bIns="0" rtlCol="0" anchor="t">
            <a:spAutoFit/>
          </a:bodyPr>
          <a:lstStyle/>
          <a:p>
            <a:pPr algn="l">
              <a:lnSpc>
                <a:spcPts val="4107"/>
              </a:lnSpc>
            </a:pPr>
            <a:r>
              <a:rPr lang="en-US" sz="2933" spc="-29">
                <a:solidFill>
                  <a:srgbClr val="294069"/>
                </a:solidFill>
                <a:latin typeface="Garet"/>
                <a:ea typeface="Garet"/>
                <a:cs typeface="Garet"/>
                <a:sym typeface="Garet"/>
              </a:rPr>
              <a:t>In this presentation, we explore the growing issue of drug and nicotine use, especially among young people, by analyzing real-time data collected through a structured survey. The purpose of this study is to identify common patterns of exposure, perception, peer pressure, accessibility, and behavioral impact regarding substance use.</a:t>
            </a:r>
          </a:p>
          <a:p>
            <a:pPr algn="l">
              <a:lnSpc>
                <a:spcPts val="4107"/>
              </a:lnSpc>
            </a:pPr>
            <a:r>
              <a:rPr lang="en-US" sz="2933" spc="-29">
                <a:solidFill>
                  <a:srgbClr val="294069"/>
                </a:solidFill>
                <a:latin typeface="Garet"/>
                <a:ea typeface="Garet"/>
                <a:cs typeface="Garet"/>
                <a:sym typeface="Garet"/>
              </a:rPr>
              <a:t>Using statistical tools such as Z-tests and T-tests, we tested several hypotheses related to students' exposure, peer influence, regulation opinions, and visibility of substance sales. The goal was to determine whether the observed trends in our data were significant enough to support broad claims.</a:t>
            </a:r>
          </a:p>
          <a:p>
            <a:pPr marL="0" lvl="0" indent="0" algn="l">
              <a:lnSpc>
                <a:spcPts val="4107"/>
              </a:lnSpc>
              <a:spcBef>
                <a:spcPct val="0"/>
              </a:spcBef>
            </a:pPr>
            <a:r>
              <a:rPr lang="en-US" sz="2933" spc="-29">
                <a:solidFill>
                  <a:srgbClr val="294069"/>
                </a:solidFill>
                <a:latin typeface="Garet"/>
                <a:ea typeface="Garet"/>
                <a:cs typeface="Garet"/>
                <a:sym typeface="Garet"/>
              </a:rPr>
              <a:t>    The results of our analysis help shed light on:</a:t>
            </a:r>
          </a:p>
          <a:p>
            <a:pPr marL="0" lvl="0" indent="0" algn="l">
              <a:lnSpc>
                <a:spcPts val="4107"/>
              </a:lnSpc>
              <a:spcBef>
                <a:spcPct val="0"/>
              </a:spcBef>
            </a:pPr>
            <a:endParaRPr lang="en-US" sz="2933" spc="-29">
              <a:solidFill>
                <a:srgbClr val="294069"/>
              </a:solidFill>
              <a:latin typeface="Garet"/>
              <a:ea typeface="Garet"/>
              <a:cs typeface="Garet"/>
              <a:sym typeface="Garet"/>
            </a:endParaRPr>
          </a:p>
        </p:txBody>
      </p:sp>
      <p:sp>
        <p:nvSpPr>
          <p:cNvPr id="11" name="TextBox 11"/>
          <p:cNvSpPr txBox="1"/>
          <p:nvPr/>
        </p:nvSpPr>
        <p:spPr>
          <a:xfrm>
            <a:off x="197712" y="6756406"/>
            <a:ext cx="14993792" cy="3104533"/>
          </a:xfrm>
          <a:prstGeom prst="rect">
            <a:avLst/>
          </a:prstGeom>
        </p:spPr>
        <p:txBody>
          <a:bodyPr lIns="0" tIns="0" rIns="0" bIns="0" rtlCol="0" anchor="t">
            <a:spAutoFit/>
          </a:bodyPr>
          <a:lstStyle/>
          <a:p>
            <a:pPr marL="633376" lvl="1" indent="-316688" algn="l">
              <a:lnSpc>
                <a:spcPts val="4107"/>
              </a:lnSpc>
              <a:buFont typeface="Arial"/>
              <a:buChar char="•"/>
            </a:pPr>
            <a:r>
              <a:rPr lang="en-US" sz="2933" spc="-29">
                <a:solidFill>
                  <a:srgbClr val="294069"/>
                </a:solidFill>
                <a:latin typeface="Garet"/>
                <a:ea typeface="Garet"/>
                <a:cs typeface="Garet"/>
                <a:sym typeface="Garet"/>
              </a:rPr>
              <a:t>The prevalence of nicotine and drug exposure in social environments</a:t>
            </a:r>
          </a:p>
          <a:p>
            <a:pPr marL="633376" lvl="1" indent="-316688" algn="l">
              <a:lnSpc>
                <a:spcPts val="4107"/>
              </a:lnSpc>
              <a:buFont typeface="Arial"/>
              <a:buChar char="•"/>
            </a:pPr>
            <a:r>
              <a:rPr lang="en-US" sz="2933" spc="-29">
                <a:solidFill>
                  <a:srgbClr val="294069"/>
                </a:solidFill>
                <a:latin typeface="Garet"/>
                <a:ea typeface="Garet"/>
                <a:cs typeface="Garet"/>
                <a:sym typeface="Garet"/>
              </a:rPr>
              <a:t>The influence of peer pressure and public perception</a:t>
            </a:r>
          </a:p>
          <a:p>
            <a:pPr marL="633376" lvl="1" indent="-316688" algn="l">
              <a:lnSpc>
                <a:spcPts val="4107"/>
              </a:lnSpc>
              <a:buFont typeface="Arial"/>
              <a:buChar char="•"/>
            </a:pPr>
            <a:r>
              <a:rPr lang="en-US" sz="2933" spc="-29">
                <a:solidFill>
                  <a:srgbClr val="294069"/>
                </a:solidFill>
                <a:latin typeface="Garet"/>
                <a:ea typeface="Garet"/>
                <a:cs typeface="Garet"/>
                <a:sym typeface="Garet"/>
              </a:rPr>
              <a:t>Early age of first exposure to substances</a:t>
            </a:r>
          </a:p>
          <a:p>
            <a:pPr marL="633376" lvl="1" indent="-316688" algn="l">
              <a:lnSpc>
                <a:spcPts val="4107"/>
              </a:lnSpc>
              <a:buFont typeface="Arial"/>
              <a:buChar char="•"/>
            </a:pPr>
            <a:r>
              <a:rPr lang="en-US" sz="2933" spc="-29">
                <a:solidFill>
                  <a:srgbClr val="294069"/>
                </a:solidFill>
                <a:latin typeface="Garet"/>
                <a:ea typeface="Garet"/>
                <a:cs typeface="Garet"/>
                <a:sym typeface="Garet"/>
              </a:rPr>
              <a:t>The effectiveness of regulations and awareness programs</a:t>
            </a:r>
          </a:p>
          <a:p>
            <a:pPr marL="633376" lvl="1" indent="-316688" algn="l">
              <a:lnSpc>
                <a:spcPts val="4107"/>
              </a:lnSpc>
              <a:buFont typeface="Arial"/>
              <a:buChar char="•"/>
            </a:pPr>
            <a:r>
              <a:rPr lang="en-US" sz="2933" spc="-29">
                <a:solidFill>
                  <a:srgbClr val="294069"/>
                </a:solidFill>
                <a:latin typeface="Garet"/>
                <a:ea typeface="Garet"/>
                <a:cs typeface="Garet"/>
                <a:sym typeface="Garet"/>
              </a:rPr>
              <a:t>The role of social surroundings and school environments</a:t>
            </a:r>
          </a:p>
          <a:p>
            <a:pPr marL="0" lvl="0" indent="0" algn="l">
              <a:lnSpc>
                <a:spcPts val="4107"/>
              </a:lnSpc>
              <a:spcBef>
                <a:spcPct val="0"/>
              </a:spcBef>
            </a:pPr>
            <a:endParaRPr lang="en-US" sz="2933" spc="-29">
              <a:solidFill>
                <a:srgbClr val="294069"/>
              </a:solidFill>
              <a:latin typeface="Garet"/>
              <a:ea typeface="Garet"/>
              <a:cs typeface="Garet"/>
              <a:sym typeface="Garet"/>
            </a:endParaRP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anim calcmode="lin" valueType="num">
                                      <p:cBhvr>
                                        <p:cTn id="8" dur="400" fill="hold"/>
                                        <p:tgtEl>
                                          <p:spTgt spid="10"/>
                                        </p:tgtEl>
                                        <p:attrNameLst>
                                          <p:attrName>ppt_x</p:attrName>
                                        </p:attrNameLst>
                                      </p:cBhvr>
                                      <p:tavLst>
                                        <p:tav tm="0">
                                          <p:val>
                                            <p:strVal val="#ppt_x"/>
                                          </p:val>
                                        </p:tav>
                                        <p:tav tm="100000">
                                          <p:val>
                                            <p:strVal val="#ppt_x"/>
                                          </p:val>
                                        </p:tav>
                                      </p:tavLst>
                                    </p:anim>
                                    <p:anim calcmode="lin" valueType="num">
                                      <p:cBhvr>
                                        <p:cTn id="9" dur="4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400"/>
                                        <p:tgtEl>
                                          <p:spTgt spid="11"/>
                                        </p:tgtEl>
                                      </p:cBhvr>
                                    </p:animEffect>
                                    <p:anim calcmode="lin" valueType="num">
                                      <p:cBhvr>
                                        <p:cTn id="13" dur="400" fill="hold"/>
                                        <p:tgtEl>
                                          <p:spTgt spid="11"/>
                                        </p:tgtEl>
                                        <p:attrNameLst>
                                          <p:attrName>ppt_x</p:attrName>
                                        </p:attrNameLst>
                                      </p:cBhvr>
                                      <p:tavLst>
                                        <p:tav tm="0">
                                          <p:val>
                                            <p:strVal val="#ppt_x"/>
                                          </p:val>
                                        </p:tav>
                                        <p:tav tm="100000">
                                          <p:val>
                                            <p:strVal val="#ppt_x"/>
                                          </p:val>
                                        </p:tav>
                                      </p:tavLst>
                                    </p:anim>
                                    <p:anim calcmode="lin" valueType="num">
                                      <p:cBhvr>
                                        <p:cTn id="14" dur="4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5107323" cy="1028700"/>
            <a:chOff x="0" y="0"/>
            <a:chExt cx="3978883" cy="270933"/>
          </a:xfrm>
        </p:grpSpPr>
        <p:sp>
          <p:nvSpPr>
            <p:cNvPr id="3" name="Freeform 3"/>
            <p:cNvSpPr/>
            <p:nvPr/>
          </p:nvSpPr>
          <p:spPr>
            <a:xfrm>
              <a:off x="0" y="0"/>
              <a:ext cx="3978883" cy="270933"/>
            </a:xfrm>
            <a:custGeom>
              <a:avLst/>
              <a:gdLst/>
              <a:ahLst/>
              <a:cxnLst/>
              <a:rect l="l" t="t" r="r" b="b"/>
              <a:pathLst>
                <a:path w="3978883" h="270933">
                  <a:moveTo>
                    <a:pt x="0" y="0"/>
                  </a:moveTo>
                  <a:lnTo>
                    <a:pt x="3978883" y="0"/>
                  </a:lnTo>
                  <a:lnTo>
                    <a:pt x="3978883" y="270933"/>
                  </a:lnTo>
                  <a:lnTo>
                    <a:pt x="0" y="270933"/>
                  </a:lnTo>
                  <a:close/>
                </a:path>
              </a:pathLst>
            </a:custGeom>
            <a:solidFill>
              <a:srgbClr val="A1D4E1"/>
            </a:solidFill>
          </p:spPr>
        </p:sp>
        <p:sp>
          <p:nvSpPr>
            <p:cNvPr id="4" name="TextBox 4"/>
            <p:cNvSpPr txBox="1"/>
            <p:nvPr/>
          </p:nvSpPr>
          <p:spPr>
            <a:xfrm>
              <a:off x="0" y="0"/>
              <a:ext cx="3978883" cy="270933"/>
            </a:xfrm>
            <a:prstGeom prst="rect">
              <a:avLst/>
            </a:prstGeom>
          </p:spPr>
          <p:txBody>
            <a:bodyPr lIns="50800" tIns="50800" rIns="50800" bIns="50800" rtlCol="0" anchor="ctr"/>
            <a:lstStyle/>
            <a:p>
              <a:pPr algn="ctr">
                <a:lnSpc>
                  <a:spcPts val="2639"/>
                </a:lnSpc>
              </a:pPr>
              <a:endParaRPr/>
            </a:p>
          </p:txBody>
        </p:sp>
      </p:grpSp>
      <p:pic>
        <p:nvPicPr>
          <p:cNvPr id="5" name="Picture 5"/>
          <p:cNvPicPr>
            <a:picLocks noChangeAspect="1"/>
          </p:cNvPicPr>
          <p:nvPr/>
        </p:nvPicPr>
        <p:blipFill>
          <a:blip r:embed="rId2"/>
          <a:stretch>
            <a:fillRect/>
          </a:stretch>
        </p:blipFill>
        <p:spPr>
          <a:xfrm>
            <a:off x="-1146418" y="122393"/>
            <a:ext cx="16601683" cy="10921264"/>
          </a:xfrm>
          <a:prstGeom prst="rect">
            <a:avLst/>
          </a:prstGeom>
        </p:spPr>
      </p:pic>
      <p:sp>
        <p:nvSpPr>
          <p:cNvPr id="6" name="Freeform 6"/>
          <p:cNvSpPr/>
          <p:nvPr/>
        </p:nvSpPr>
        <p:spPr>
          <a:xfrm>
            <a:off x="12263553" y="3586991"/>
            <a:ext cx="4511852" cy="5390504"/>
          </a:xfrm>
          <a:custGeom>
            <a:avLst/>
            <a:gdLst/>
            <a:ahLst/>
            <a:cxnLst/>
            <a:rect l="l" t="t" r="r" b="b"/>
            <a:pathLst>
              <a:path w="4511852" h="5390504">
                <a:moveTo>
                  <a:pt x="0" y="0"/>
                </a:moveTo>
                <a:lnTo>
                  <a:pt x="4511852" y="0"/>
                </a:lnTo>
                <a:lnTo>
                  <a:pt x="4511852" y="5390504"/>
                </a:lnTo>
                <a:lnTo>
                  <a:pt x="0" y="5390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0" y="-59691"/>
            <a:ext cx="14819344" cy="1088391"/>
          </a:xfrm>
          <a:prstGeom prst="rect">
            <a:avLst/>
          </a:prstGeom>
        </p:spPr>
        <p:txBody>
          <a:bodyPr lIns="0" tIns="0" rIns="0" bIns="0" rtlCol="0" anchor="t">
            <a:spAutoFit/>
          </a:bodyPr>
          <a:lstStyle/>
          <a:p>
            <a:pPr marL="0" lvl="0" indent="0" algn="ctr">
              <a:lnSpc>
                <a:spcPts val="8470"/>
              </a:lnSpc>
              <a:spcBef>
                <a:spcPct val="0"/>
              </a:spcBef>
            </a:pPr>
            <a:r>
              <a:rPr lang="en-US" sz="7700" spc="38">
                <a:solidFill>
                  <a:srgbClr val="294069"/>
                </a:solidFill>
                <a:latin typeface="Berthold Block"/>
                <a:ea typeface="Berthold Block"/>
                <a:cs typeface="Berthold Block"/>
                <a:sym typeface="Berthold Block"/>
              </a:rPr>
              <a:t>Main reason for trying nicotine products?</a:t>
            </a: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400"/>
                                        <p:tgtEl>
                                          <p:spTgt spid="5"/>
                                        </p:tgtEl>
                                      </p:cBhvr>
                                    </p:animEffect>
                                    <p:anim calcmode="lin" valueType="num">
                                      <p:cBhvr>
                                        <p:cTn id="13" dur="400" fill="hold"/>
                                        <p:tgtEl>
                                          <p:spTgt spid="5"/>
                                        </p:tgtEl>
                                        <p:attrNameLst>
                                          <p:attrName>ppt_x</p:attrName>
                                        </p:attrNameLst>
                                      </p:cBhvr>
                                      <p:tavLst>
                                        <p:tav tm="0">
                                          <p:val>
                                            <p:strVal val="#ppt_x"/>
                                          </p:val>
                                        </p:tav>
                                        <p:tav tm="100000">
                                          <p:val>
                                            <p:strVal val="#ppt_x"/>
                                          </p:val>
                                        </p:tav>
                                      </p:tavLst>
                                    </p:anim>
                                    <p:anim calcmode="lin" valueType="num">
                                      <p:cBhvr>
                                        <p:cTn id="14"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237056" y="0"/>
            <a:ext cx="18288000" cy="1687759"/>
            <a:chOff x="0" y="0"/>
            <a:chExt cx="4816593" cy="444513"/>
          </a:xfrm>
        </p:grpSpPr>
        <p:sp>
          <p:nvSpPr>
            <p:cNvPr id="3" name="Freeform 3"/>
            <p:cNvSpPr/>
            <p:nvPr/>
          </p:nvSpPr>
          <p:spPr>
            <a:xfrm>
              <a:off x="0" y="0"/>
              <a:ext cx="4816592" cy="444513"/>
            </a:xfrm>
            <a:custGeom>
              <a:avLst/>
              <a:gdLst/>
              <a:ahLst/>
              <a:cxnLst/>
              <a:rect l="l" t="t" r="r" b="b"/>
              <a:pathLst>
                <a:path w="4816592" h="444513">
                  <a:moveTo>
                    <a:pt x="0" y="0"/>
                  </a:moveTo>
                  <a:lnTo>
                    <a:pt x="4816592" y="0"/>
                  </a:lnTo>
                  <a:lnTo>
                    <a:pt x="4816592" y="444513"/>
                  </a:lnTo>
                  <a:lnTo>
                    <a:pt x="0" y="444513"/>
                  </a:lnTo>
                  <a:close/>
                </a:path>
              </a:pathLst>
            </a:custGeom>
            <a:solidFill>
              <a:srgbClr val="A1D4E1"/>
            </a:solidFill>
          </p:spPr>
        </p:sp>
        <p:sp>
          <p:nvSpPr>
            <p:cNvPr id="4" name="TextBox 4"/>
            <p:cNvSpPr txBox="1"/>
            <p:nvPr/>
          </p:nvSpPr>
          <p:spPr>
            <a:xfrm>
              <a:off x="0" y="0"/>
              <a:ext cx="4816593" cy="444513"/>
            </a:xfrm>
            <a:prstGeom prst="rect">
              <a:avLst/>
            </a:prstGeom>
          </p:spPr>
          <p:txBody>
            <a:bodyPr lIns="50800" tIns="50800" rIns="50800" bIns="50800" rtlCol="0" anchor="ctr"/>
            <a:lstStyle/>
            <a:p>
              <a:pPr algn="ctr">
                <a:lnSpc>
                  <a:spcPts val="2639"/>
                </a:lnSpc>
              </a:pPr>
              <a:endParaRPr/>
            </a:p>
          </p:txBody>
        </p:sp>
      </p:grpSp>
      <p:pic>
        <p:nvPicPr>
          <p:cNvPr id="5" name="Picture 5"/>
          <p:cNvPicPr>
            <a:picLocks noChangeAspect="1"/>
          </p:cNvPicPr>
          <p:nvPr/>
        </p:nvPicPr>
        <p:blipFill>
          <a:blip r:embed="rId2"/>
          <a:stretch>
            <a:fillRect/>
          </a:stretch>
        </p:blipFill>
        <p:spPr>
          <a:xfrm>
            <a:off x="-200183" y="208415"/>
            <a:ext cx="15569428" cy="10749222"/>
          </a:xfrm>
          <a:prstGeom prst="rect">
            <a:avLst/>
          </a:prstGeom>
        </p:spPr>
      </p:pic>
      <p:sp>
        <p:nvSpPr>
          <p:cNvPr id="6" name="Freeform 6"/>
          <p:cNvSpPr/>
          <p:nvPr/>
        </p:nvSpPr>
        <p:spPr>
          <a:xfrm>
            <a:off x="12425136" y="3595333"/>
            <a:ext cx="4834164" cy="4923685"/>
          </a:xfrm>
          <a:custGeom>
            <a:avLst/>
            <a:gdLst/>
            <a:ahLst/>
            <a:cxnLst/>
            <a:rect l="l" t="t" r="r" b="b"/>
            <a:pathLst>
              <a:path w="4834164" h="4923685">
                <a:moveTo>
                  <a:pt x="0" y="0"/>
                </a:moveTo>
                <a:lnTo>
                  <a:pt x="4834164" y="0"/>
                </a:lnTo>
                <a:lnTo>
                  <a:pt x="4834164" y="4923686"/>
                </a:lnTo>
                <a:lnTo>
                  <a:pt x="0" y="49236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37056" y="103376"/>
            <a:ext cx="17050780" cy="1898272"/>
          </a:xfrm>
          <a:prstGeom prst="rect">
            <a:avLst/>
          </a:prstGeom>
        </p:spPr>
        <p:txBody>
          <a:bodyPr lIns="0" tIns="0" rIns="0" bIns="0" rtlCol="0" anchor="t">
            <a:spAutoFit/>
          </a:bodyPr>
          <a:lstStyle/>
          <a:p>
            <a:pPr algn="ctr">
              <a:lnSpc>
                <a:spcPts val="4997"/>
              </a:lnSpc>
            </a:pPr>
            <a:r>
              <a:rPr lang="en-US" sz="4542" spc="22">
                <a:solidFill>
                  <a:srgbClr val="294069"/>
                </a:solidFill>
                <a:latin typeface="Berthold Block"/>
                <a:ea typeface="Berthold Block"/>
                <a:cs typeface="Berthold Block"/>
                <a:sym typeface="Berthold Block"/>
              </a:rPr>
              <a:t>Distribution of Reported Challenges in Quitting Nicotine or Drug Use Among Respondents</a:t>
            </a:r>
          </a:p>
          <a:p>
            <a:pPr marL="0" lvl="0" indent="0" algn="ctr">
              <a:lnSpc>
                <a:spcPts val="4997"/>
              </a:lnSpc>
              <a:spcBef>
                <a:spcPct val="0"/>
              </a:spcBef>
            </a:pPr>
            <a:endParaRPr lang="en-US" sz="4542" spc="22">
              <a:solidFill>
                <a:srgbClr val="294069"/>
              </a:solidFill>
              <a:latin typeface="Berthold Block"/>
              <a:ea typeface="Berthold Block"/>
              <a:cs typeface="Berthold Block"/>
              <a:sym typeface="Berthold Block"/>
            </a:endParaRP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400"/>
                                        <p:tgtEl>
                                          <p:spTgt spid="5"/>
                                        </p:tgtEl>
                                      </p:cBhvr>
                                    </p:animEffect>
                                    <p:anim calcmode="lin" valueType="num">
                                      <p:cBhvr>
                                        <p:cTn id="13" dur="400" fill="hold"/>
                                        <p:tgtEl>
                                          <p:spTgt spid="5"/>
                                        </p:tgtEl>
                                        <p:attrNameLst>
                                          <p:attrName>ppt_x</p:attrName>
                                        </p:attrNameLst>
                                      </p:cBhvr>
                                      <p:tavLst>
                                        <p:tav tm="0">
                                          <p:val>
                                            <p:strVal val="#ppt_x"/>
                                          </p:val>
                                        </p:tav>
                                        <p:tav tm="100000">
                                          <p:val>
                                            <p:strVal val="#ppt_x"/>
                                          </p:val>
                                        </p:tav>
                                      </p:tavLst>
                                    </p:anim>
                                    <p:anim calcmode="lin" valueType="num">
                                      <p:cBhvr>
                                        <p:cTn id="14"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9314601" cy="10287000"/>
            <a:chOff x="0" y="0"/>
            <a:chExt cx="5086973" cy="2709333"/>
          </a:xfrm>
        </p:grpSpPr>
        <p:sp>
          <p:nvSpPr>
            <p:cNvPr id="3" name="Freeform 3"/>
            <p:cNvSpPr/>
            <p:nvPr/>
          </p:nvSpPr>
          <p:spPr>
            <a:xfrm>
              <a:off x="0" y="0"/>
              <a:ext cx="5086973" cy="2709333"/>
            </a:xfrm>
            <a:custGeom>
              <a:avLst/>
              <a:gdLst/>
              <a:ahLst/>
              <a:cxnLst/>
              <a:rect l="l" t="t" r="r" b="b"/>
              <a:pathLst>
                <a:path w="5086973" h="2709333">
                  <a:moveTo>
                    <a:pt x="0" y="0"/>
                  </a:moveTo>
                  <a:lnTo>
                    <a:pt x="5086973" y="0"/>
                  </a:lnTo>
                  <a:lnTo>
                    <a:pt x="5086973" y="2709333"/>
                  </a:lnTo>
                  <a:lnTo>
                    <a:pt x="0" y="2709333"/>
                  </a:lnTo>
                  <a:close/>
                </a:path>
              </a:pathLst>
            </a:custGeom>
            <a:solidFill>
              <a:srgbClr val="A1D4E1"/>
            </a:solidFill>
            <a:ln cap="sq">
              <a:noFill/>
              <a:prstDash val="solid"/>
              <a:miter/>
            </a:ln>
          </p:spPr>
        </p:sp>
        <p:sp>
          <p:nvSpPr>
            <p:cNvPr id="4" name="TextBox 4"/>
            <p:cNvSpPr txBox="1"/>
            <p:nvPr/>
          </p:nvSpPr>
          <p:spPr>
            <a:xfrm>
              <a:off x="0" y="0"/>
              <a:ext cx="5086973" cy="2709333"/>
            </a:xfrm>
            <a:prstGeom prst="rect">
              <a:avLst/>
            </a:prstGeom>
          </p:spPr>
          <p:txBody>
            <a:bodyPr lIns="50800" tIns="50800" rIns="50800" bIns="50800" rtlCol="0" anchor="ctr"/>
            <a:lstStyle/>
            <a:p>
              <a:pPr marL="0" lvl="0" indent="0" algn="ctr">
                <a:lnSpc>
                  <a:spcPts val="2639"/>
                </a:lnSpc>
                <a:spcBef>
                  <a:spcPct val="0"/>
                </a:spcBef>
              </a:pPr>
              <a:endParaRPr/>
            </a:p>
          </p:txBody>
        </p:sp>
      </p:grpSp>
      <p:grpSp>
        <p:nvGrpSpPr>
          <p:cNvPr id="5" name="Group 5"/>
          <p:cNvGrpSpPr/>
          <p:nvPr/>
        </p:nvGrpSpPr>
        <p:grpSpPr>
          <a:xfrm>
            <a:off x="0" y="1421197"/>
            <a:ext cx="18288000" cy="3249471"/>
            <a:chOff x="0" y="0"/>
            <a:chExt cx="4816593" cy="855828"/>
          </a:xfrm>
        </p:grpSpPr>
        <p:sp>
          <p:nvSpPr>
            <p:cNvPr id="6" name="Freeform 6"/>
            <p:cNvSpPr/>
            <p:nvPr/>
          </p:nvSpPr>
          <p:spPr>
            <a:xfrm>
              <a:off x="0" y="0"/>
              <a:ext cx="4816592" cy="855828"/>
            </a:xfrm>
            <a:custGeom>
              <a:avLst/>
              <a:gdLst/>
              <a:ahLst/>
              <a:cxnLst/>
              <a:rect l="l" t="t" r="r" b="b"/>
              <a:pathLst>
                <a:path w="4816592" h="855828">
                  <a:moveTo>
                    <a:pt x="0" y="0"/>
                  </a:moveTo>
                  <a:lnTo>
                    <a:pt x="4816592" y="0"/>
                  </a:lnTo>
                  <a:lnTo>
                    <a:pt x="4816592" y="855828"/>
                  </a:lnTo>
                  <a:lnTo>
                    <a:pt x="0" y="855828"/>
                  </a:lnTo>
                  <a:close/>
                </a:path>
              </a:pathLst>
            </a:custGeom>
            <a:solidFill>
              <a:srgbClr val="F1B756"/>
            </a:solidFill>
            <a:ln cap="sq">
              <a:noFill/>
              <a:prstDash val="solid"/>
              <a:miter/>
            </a:ln>
          </p:spPr>
        </p:sp>
        <p:sp>
          <p:nvSpPr>
            <p:cNvPr id="7" name="TextBox 7"/>
            <p:cNvSpPr txBox="1"/>
            <p:nvPr/>
          </p:nvSpPr>
          <p:spPr>
            <a:xfrm>
              <a:off x="0" y="0"/>
              <a:ext cx="4816593" cy="855828"/>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8" name="Freeform 8"/>
          <p:cNvSpPr/>
          <p:nvPr/>
        </p:nvSpPr>
        <p:spPr>
          <a:xfrm rot="127018">
            <a:off x="14359438" y="4711109"/>
            <a:ext cx="3524586" cy="5512674"/>
          </a:xfrm>
          <a:custGeom>
            <a:avLst/>
            <a:gdLst/>
            <a:ahLst/>
            <a:cxnLst/>
            <a:rect l="l" t="t" r="r" b="b"/>
            <a:pathLst>
              <a:path w="3524586" h="5512674">
                <a:moveTo>
                  <a:pt x="0" y="0"/>
                </a:moveTo>
                <a:lnTo>
                  <a:pt x="3524587" y="0"/>
                </a:lnTo>
                <a:lnTo>
                  <a:pt x="3524587" y="5512674"/>
                </a:lnTo>
                <a:lnTo>
                  <a:pt x="0" y="5512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283676" y="76200"/>
            <a:ext cx="4942789" cy="1088391"/>
          </a:xfrm>
          <a:prstGeom prst="rect">
            <a:avLst/>
          </a:prstGeom>
        </p:spPr>
        <p:txBody>
          <a:bodyPr lIns="0" tIns="0" rIns="0" bIns="0" rtlCol="0" anchor="t">
            <a:spAutoFit/>
          </a:bodyPr>
          <a:lstStyle/>
          <a:p>
            <a:pPr marL="0" lvl="0" indent="0" algn="l">
              <a:lnSpc>
                <a:spcPts val="8470"/>
              </a:lnSpc>
              <a:spcBef>
                <a:spcPct val="0"/>
              </a:spcBef>
            </a:pPr>
            <a:r>
              <a:rPr lang="en-US" sz="7700" spc="38">
                <a:solidFill>
                  <a:srgbClr val="294069"/>
                </a:solidFill>
                <a:latin typeface="Berthold Block"/>
                <a:ea typeface="Berthold Block"/>
                <a:cs typeface="Berthold Block"/>
                <a:sym typeface="Berthold Block"/>
              </a:rPr>
              <a:t>Conclusion:</a:t>
            </a:r>
          </a:p>
        </p:txBody>
      </p:sp>
      <p:sp>
        <p:nvSpPr>
          <p:cNvPr id="10" name="TextBox 10"/>
          <p:cNvSpPr txBox="1"/>
          <p:nvPr/>
        </p:nvSpPr>
        <p:spPr>
          <a:xfrm>
            <a:off x="303360" y="1633813"/>
            <a:ext cx="17681280" cy="2776615"/>
          </a:xfrm>
          <a:prstGeom prst="rect">
            <a:avLst/>
          </a:prstGeom>
        </p:spPr>
        <p:txBody>
          <a:bodyPr lIns="0" tIns="0" rIns="0" bIns="0" rtlCol="0" anchor="t">
            <a:spAutoFit/>
          </a:bodyPr>
          <a:lstStyle/>
          <a:p>
            <a:pPr algn="l">
              <a:lnSpc>
                <a:spcPts val="4458"/>
              </a:lnSpc>
            </a:pPr>
            <a:r>
              <a:rPr lang="en-US" sz="3184" spc="-31">
                <a:solidFill>
                  <a:srgbClr val="294069"/>
                </a:solidFill>
                <a:latin typeface="Garet"/>
                <a:ea typeface="Garet"/>
                <a:cs typeface="Garet"/>
                <a:sym typeface="Garet"/>
              </a:rPr>
              <a:t>The statistical evidence strongly indicates a significant public concern regarding nicotine and drug use among the surveyed population. With over </a:t>
            </a:r>
            <a:r>
              <a:rPr lang="en-US" sz="3184" b="1" spc="-31">
                <a:solidFill>
                  <a:srgbClr val="294069"/>
                </a:solidFill>
                <a:latin typeface="Garet Bold"/>
                <a:ea typeface="Garet Bold"/>
                <a:cs typeface="Garet Bold"/>
                <a:sym typeface="Garet Bold"/>
              </a:rPr>
              <a:t>85% supporting regulation</a:t>
            </a:r>
            <a:r>
              <a:rPr lang="en-US" sz="3184" spc="-31">
                <a:solidFill>
                  <a:srgbClr val="294069"/>
                </a:solidFill>
                <a:latin typeface="Garet"/>
                <a:ea typeface="Garet"/>
                <a:cs typeface="Garet"/>
                <a:sym typeface="Garet"/>
              </a:rPr>
              <a:t>, </a:t>
            </a:r>
            <a:r>
              <a:rPr lang="en-US" sz="3184" b="1" spc="-31">
                <a:solidFill>
                  <a:srgbClr val="294069"/>
                </a:solidFill>
                <a:latin typeface="Garet Bold"/>
                <a:ea typeface="Garet Bold"/>
                <a:cs typeface="Garet Bold"/>
                <a:sym typeface="Garet Bold"/>
              </a:rPr>
              <a:t>56% observing sales</a:t>
            </a:r>
            <a:r>
              <a:rPr lang="en-US" sz="3184" spc="-31">
                <a:solidFill>
                  <a:srgbClr val="294069"/>
                </a:solidFill>
                <a:latin typeface="Garet"/>
                <a:ea typeface="Garet"/>
                <a:cs typeface="Garet"/>
                <a:sym typeface="Garet"/>
              </a:rPr>
              <a:t>, and </a:t>
            </a:r>
            <a:r>
              <a:rPr lang="en-US" sz="3184" b="1" spc="-31">
                <a:solidFill>
                  <a:srgbClr val="294069"/>
                </a:solidFill>
                <a:latin typeface="Garet Bold"/>
                <a:ea typeface="Garet Bold"/>
                <a:cs typeface="Garet Bold"/>
                <a:sym typeface="Garet Bold"/>
              </a:rPr>
              <a:t>47% having personal experience with nicotine</a:t>
            </a:r>
            <a:r>
              <a:rPr lang="en-US" sz="3184" spc="-31">
                <a:solidFill>
                  <a:srgbClr val="294069"/>
                </a:solidFill>
                <a:latin typeface="Garet"/>
                <a:ea typeface="Garet"/>
                <a:cs typeface="Garet"/>
                <a:sym typeface="Garet"/>
              </a:rPr>
              <a:t>, there is a clear need for intervention to address accessibility, education, and support.</a:t>
            </a:r>
          </a:p>
          <a:p>
            <a:pPr marL="0" lvl="0" indent="0" algn="l">
              <a:lnSpc>
                <a:spcPts val="4458"/>
              </a:lnSpc>
              <a:spcBef>
                <a:spcPct val="0"/>
              </a:spcBef>
            </a:pPr>
            <a:endParaRPr lang="en-US" sz="3184" spc="-31">
              <a:solidFill>
                <a:srgbClr val="294069"/>
              </a:solidFill>
              <a:latin typeface="Garet"/>
              <a:ea typeface="Garet"/>
              <a:cs typeface="Garet"/>
              <a:sym typeface="Garet"/>
            </a:endParaRPr>
          </a:p>
        </p:txBody>
      </p:sp>
      <p:sp>
        <p:nvSpPr>
          <p:cNvPr id="11" name="TextBox 11"/>
          <p:cNvSpPr txBox="1"/>
          <p:nvPr/>
        </p:nvSpPr>
        <p:spPr>
          <a:xfrm>
            <a:off x="0" y="4714567"/>
            <a:ext cx="5838615" cy="873123"/>
          </a:xfrm>
          <a:prstGeom prst="rect">
            <a:avLst/>
          </a:prstGeom>
        </p:spPr>
        <p:txBody>
          <a:bodyPr lIns="0" tIns="0" rIns="0" bIns="0" rtlCol="0" anchor="t">
            <a:spAutoFit/>
          </a:bodyPr>
          <a:lstStyle/>
          <a:p>
            <a:pPr marL="0" lvl="0" indent="0" algn="l">
              <a:lnSpc>
                <a:spcPts val="6835"/>
              </a:lnSpc>
              <a:spcBef>
                <a:spcPct val="0"/>
              </a:spcBef>
            </a:pPr>
            <a:r>
              <a:rPr lang="en-US" sz="6213" spc="31">
                <a:solidFill>
                  <a:srgbClr val="294069"/>
                </a:solidFill>
                <a:latin typeface="Berthold Block"/>
                <a:ea typeface="Berthold Block"/>
                <a:cs typeface="Berthold Block"/>
                <a:sym typeface="Berthold Block"/>
              </a:rPr>
              <a:t>Recommendations:</a:t>
            </a:r>
          </a:p>
        </p:txBody>
      </p:sp>
      <p:grpSp>
        <p:nvGrpSpPr>
          <p:cNvPr id="12" name="Group 12"/>
          <p:cNvGrpSpPr/>
          <p:nvPr/>
        </p:nvGrpSpPr>
        <p:grpSpPr>
          <a:xfrm>
            <a:off x="0" y="5825815"/>
            <a:ext cx="7599778" cy="4461185"/>
            <a:chOff x="0" y="0"/>
            <a:chExt cx="2001587" cy="1174962"/>
          </a:xfrm>
        </p:grpSpPr>
        <p:sp>
          <p:nvSpPr>
            <p:cNvPr id="13" name="Freeform 13"/>
            <p:cNvSpPr/>
            <p:nvPr/>
          </p:nvSpPr>
          <p:spPr>
            <a:xfrm>
              <a:off x="0" y="0"/>
              <a:ext cx="2001588" cy="1174962"/>
            </a:xfrm>
            <a:custGeom>
              <a:avLst/>
              <a:gdLst/>
              <a:ahLst/>
              <a:cxnLst/>
              <a:rect l="l" t="t" r="r" b="b"/>
              <a:pathLst>
                <a:path w="2001588" h="1174962">
                  <a:moveTo>
                    <a:pt x="0" y="0"/>
                  </a:moveTo>
                  <a:lnTo>
                    <a:pt x="2001588" y="0"/>
                  </a:lnTo>
                  <a:lnTo>
                    <a:pt x="2001588" y="1174962"/>
                  </a:lnTo>
                  <a:lnTo>
                    <a:pt x="0" y="1174962"/>
                  </a:lnTo>
                  <a:close/>
                </a:path>
              </a:pathLst>
            </a:custGeom>
            <a:solidFill>
              <a:srgbClr val="F1B756"/>
            </a:solidFill>
            <a:ln cap="sq">
              <a:noFill/>
              <a:prstDash val="solid"/>
              <a:miter/>
            </a:ln>
          </p:spPr>
        </p:sp>
        <p:sp>
          <p:nvSpPr>
            <p:cNvPr id="14" name="TextBox 14"/>
            <p:cNvSpPr txBox="1"/>
            <p:nvPr/>
          </p:nvSpPr>
          <p:spPr>
            <a:xfrm>
              <a:off x="0" y="0"/>
              <a:ext cx="2001587" cy="1174962"/>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15" name="TextBox 15"/>
          <p:cNvSpPr txBox="1"/>
          <p:nvPr/>
        </p:nvSpPr>
        <p:spPr>
          <a:xfrm>
            <a:off x="-102262" y="6409514"/>
            <a:ext cx="7804302" cy="3208062"/>
          </a:xfrm>
          <a:prstGeom prst="rect">
            <a:avLst/>
          </a:prstGeom>
        </p:spPr>
        <p:txBody>
          <a:bodyPr lIns="0" tIns="0" rIns="0" bIns="0" rtlCol="0" anchor="t">
            <a:spAutoFit/>
          </a:bodyPr>
          <a:lstStyle/>
          <a:p>
            <a:pPr marL="786619" lvl="1" indent="-393310" algn="l">
              <a:lnSpc>
                <a:spcPts val="5100"/>
              </a:lnSpc>
              <a:buAutoNum type="arabicPeriod"/>
            </a:pPr>
            <a:r>
              <a:rPr lang="en-US" sz="3643" spc="-36">
                <a:solidFill>
                  <a:srgbClr val="294069"/>
                </a:solidFill>
                <a:latin typeface="Garet"/>
                <a:ea typeface="Garet"/>
                <a:cs typeface="Garet"/>
                <a:sym typeface="Garet"/>
              </a:rPr>
              <a:t> </a:t>
            </a:r>
            <a:r>
              <a:rPr lang="en-US" sz="3643" b="1" spc="-36">
                <a:solidFill>
                  <a:srgbClr val="294069"/>
                </a:solidFill>
                <a:latin typeface="Garet Bold"/>
                <a:ea typeface="Garet Bold"/>
                <a:cs typeface="Garet Bold"/>
                <a:sym typeface="Garet Bold"/>
              </a:rPr>
              <a:t>Strict Regulations</a:t>
            </a:r>
          </a:p>
          <a:p>
            <a:pPr marL="786619" lvl="1" indent="-393310" algn="l">
              <a:lnSpc>
                <a:spcPts val="5100"/>
              </a:lnSpc>
              <a:buAutoNum type="arabicPeriod"/>
            </a:pPr>
            <a:r>
              <a:rPr lang="en-US" sz="3643" b="1" spc="-36">
                <a:solidFill>
                  <a:srgbClr val="294069"/>
                </a:solidFill>
                <a:latin typeface="Garet Bold"/>
                <a:ea typeface="Garet Bold"/>
                <a:cs typeface="Garet Bold"/>
                <a:sym typeface="Garet Bold"/>
              </a:rPr>
              <a:t>Educational Campaigns</a:t>
            </a:r>
          </a:p>
          <a:p>
            <a:pPr marL="786619" lvl="1" indent="-393310" algn="l">
              <a:lnSpc>
                <a:spcPts val="5100"/>
              </a:lnSpc>
              <a:buAutoNum type="arabicPeriod"/>
            </a:pPr>
            <a:r>
              <a:rPr lang="en-US" sz="3643" b="1" spc="-36">
                <a:solidFill>
                  <a:srgbClr val="294069"/>
                </a:solidFill>
                <a:latin typeface="Garet Bold"/>
                <a:ea typeface="Garet Bold"/>
                <a:cs typeface="Garet Bold"/>
                <a:sym typeface="Garet Bold"/>
              </a:rPr>
              <a:t>Support Systems</a:t>
            </a:r>
          </a:p>
          <a:p>
            <a:pPr marL="786619" lvl="1" indent="-393310" algn="l">
              <a:lnSpc>
                <a:spcPts val="5100"/>
              </a:lnSpc>
              <a:buAutoNum type="arabicPeriod"/>
            </a:pPr>
            <a:r>
              <a:rPr lang="en-US" sz="3643" b="1" spc="-36">
                <a:solidFill>
                  <a:srgbClr val="294069"/>
                </a:solidFill>
                <a:latin typeface="Garet Bold"/>
                <a:ea typeface="Garet Bold"/>
                <a:cs typeface="Garet Bold"/>
                <a:sym typeface="Garet Bold"/>
              </a:rPr>
              <a:t>Monitoring and Enforcement</a:t>
            </a:r>
          </a:p>
          <a:p>
            <a:pPr algn="l">
              <a:lnSpc>
                <a:spcPts val="5100"/>
              </a:lnSpc>
              <a:spcBef>
                <a:spcPct val="0"/>
              </a:spcBef>
            </a:pPr>
            <a:endParaRPr lang="en-US" sz="3643" b="1" spc="-36">
              <a:solidFill>
                <a:srgbClr val="294069"/>
              </a:solidFill>
              <a:latin typeface="Garet Bold"/>
              <a:ea typeface="Garet Bold"/>
              <a:cs typeface="Garet Bold"/>
              <a:sym typeface="Garet Bold"/>
            </a:endParaRP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anim calcmode="lin" valueType="num">
                                      <p:cBhvr>
                                        <p:cTn id="8" dur="400" fill="hold"/>
                                        <p:tgtEl>
                                          <p:spTgt spid="10"/>
                                        </p:tgtEl>
                                        <p:attrNameLst>
                                          <p:attrName>ppt_x</p:attrName>
                                        </p:attrNameLst>
                                      </p:cBhvr>
                                      <p:tavLst>
                                        <p:tav tm="0">
                                          <p:val>
                                            <p:strVal val="#ppt_x"/>
                                          </p:val>
                                        </p:tav>
                                        <p:tav tm="100000">
                                          <p:val>
                                            <p:strVal val="#ppt_x"/>
                                          </p:val>
                                        </p:tav>
                                      </p:tavLst>
                                    </p:anim>
                                    <p:anim calcmode="lin" valueType="num">
                                      <p:cBhvr>
                                        <p:cTn id="9" dur="4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400"/>
                                        <p:tgtEl>
                                          <p:spTgt spid="15"/>
                                        </p:tgtEl>
                                      </p:cBhvr>
                                    </p:animEffect>
                                    <p:anim calcmode="lin" valueType="num">
                                      <p:cBhvr>
                                        <p:cTn id="13" dur="400" fill="hold"/>
                                        <p:tgtEl>
                                          <p:spTgt spid="15"/>
                                        </p:tgtEl>
                                        <p:attrNameLst>
                                          <p:attrName>ppt_x</p:attrName>
                                        </p:attrNameLst>
                                      </p:cBhvr>
                                      <p:tavLst>
                                        <p:tav tm="0">
                                          <p:val>
                                            <p:strVal val="#ppt_x"/>
                                          </p:val>
                                        </p:tav>
                                        <p:tav tm="100000">
                                          <p:val>
                                            <p:strVal val="#ppt_x"/>
                                          </p:val>
                                        </p:tav>
                                      </p:tavLst>
                                    </p:anim>
                                    <p:anim calcmode="lin" valueType="num">
                                      <p:cBhvr>
                                        <p:cTn id="14" dur="4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400"/>
                                        <p:tgtEl>
                                          <p:spTgt spid="9"/>
                                        </p:tgtEl>
                                      </p:cBhvr>
                                    </p:animEffect>
                                    <p:anim calcmode="lin" valueType="num">
                                      <p:cBhvr>
                                        <p:cTn id="18" dur="400" fill="hold"/>
                                        <p:tgtEl>
                                          <p:spTgt spid="9"/>
                                        </p:tgtEl>
                                        <p:attrNameLst>
                                          <p:attrName>ppt_x</p:attrName>
                                        </p:attrNameLst>
                                      </p:cBhvr>
                                      <p:tavLst>
                                        <p:tav tm="0">
                                          <p:val>
                                            <p:strVal val="#ppt_x"/>
                                          </p:val>
                                        </p:tav>
                                        <p:tav tm="100000">
                                          <p:val>
                                            <p:strVal val="#ppt_x"/>
                                          </p:val>
                                        </p:tav>
                                      </p:tavLst>
                                    </p:anim>
                                    <p:anim calcmode="lin" valueType="num">
                                      <p:cBhvr>
                                        <p:cTn id="19" dur="4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400"/>
                                        <p:tgtEl>
                                          <p:spTgt spid="11"/>
                                        </p:tgtEl>
                                      </p:cBhvr>
                                    </p:animEffect>
                                    <p:anim calcmode="lin" valueType="num">
                                      <p:cBhvr>
                                        <p:cTn id="23" dur="400" fill="hold"/>
                                        <p:tgtEl>
                                          <p:spTgt spid="11"/>
                                        </p:tgtEl>
                                        <p:attrNameLst>
                                          <p:attrName>ppt_x</p:attrName>
                                        </p:attrNameLst>
                                      </p:cBhvr>
                                      <p:tavLst>
                                        <p:tav tm="0">
                                          <p:val>
                                            <p:strVal val="#ppt_x"/>
                                          </p:val>
                                        </p:tav>
                                        <p:tav tm="100000">
                                          <p:val>
                                            <p:strVal val="#ppt_x"/>
                                          </p:val>
                                        </p:tav>
                                      </p:tavLst>
                                    </p:anim>
                                    <p:anim calcmode="lin" valueType="num">
                                      <p:cBhvr>
                                        <p:cTn id="24" dur="4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1894085" y="-1257300"/>
            <a:ext cx="20182085" cy="11788587"/>
            <a:chOff x="0" y="0"/>
            <a:chExt cx="5315446" cy="3104813"/>
          </a:xfrm>
        </p:grpSpPr>
        <p:sp>
          <p:nvSpPr>
            <p:cNvPr id="3" name="Freeform 3"/>
            <p:cNvSpPr/>
            <p:nvPr/>
          </p:nvSpPr>
          <p:spPr>
            <a:xfrm>
              <a:off x="0" y="0"/>
              <a:ext cx="5315446" cy="3104813"/>
            </a:xfrm>
            <a:custGeom>
              <a:avLst/>
              <a:gdLst/>
              <a:ahLst/>
              <a:cxnLst/>
              <a:rect l="l" t="t" r="r" b="b"/>
              <a:pathLst>
                <a:path w="5315446" h="3104813">
                  <a:moveTo>
                    <a:pt x="0" y="0"/>
                  </a:moveTo>
                  <a:lnTo>
                    <a:pt x="5315446" y="0"/>
                  </a:lnTo>
                  <a:lnTo>
                    <a:pt x="5315446" y="3104813"/>
                  </a:lnTo>
                  <a:lnTo>
                    <a:pt x="0" y="3104813"/>
                  </a:lnTo>
                  <a:close/>
                </a:path>
              </a:pathLst>
            </a:custGeom>
            <a:solidFill>
              <a:srgbClr val="F1B756"/>
            </a:solidFill>
            <a:ln cap="sq">
              <a:noFill/>
              <a:prstDash val="solid"/>
              <a:miter/>
            </a:ln>
          </p:spPr>
        </p:sp>
        <p:sp>
          <p:nvSpPr>
            <p:cNvPr id="4" name="TextBox 4"/>
            <p:cNvSpPr txBox="1"/>
            <p:nvPr/>
          </p:nvSpPr>
          <p:spPr>
            <a:xfrm>
              <a:off x="0" y="0"/>
              <a:ext cx="5315446" cy="3104813"/>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5" name="TextBox 5"/>
          <p:cNvSpPr txBox="1"/>
          <p:nvPr/>
        </p:nvSpPr>
        <p:spPr>
          <a:xfrm>
            <a:off x="0" y="-111683"/>
            <a:ext cx="16361520" cy="2365816"/>
          </a:xfrm>
          <a:prstGeom prst="rect">
            <a:avLst/>
          </a:prstGeom>
        </p:spPr>
        <p:txBody>
          <a:bodyPr lIns="0" tIns="0" rIns="0" bIns="0" rtlCol="0" anchor="t">
            <a:spAutoFit/>
          </a:bodyPr>
          <a:lstStyle/>
          <a:p>
            <a:pPr marL="0" lvl="0" indent="0" algn="l">
              <a:lnSpc>
                <a:spcPts val="18315"/>
              </a:lnSpc>
              <a:spcBef>
                <a:spcPct val="0"/>
              </a:spcBef>
            </a:pPr>
            <a:r>
              <a:rPr lang="en-US" sz="16650" spc="83">
                <a:solidFill>
                  <a:srgbClr val="294069"/>
                </a:solidFill>
                <a:latin typeface="Berthold Block"/>
                <a:ea typeface="Berthold Block"/>
                <a:cs typeface="Berthold Block"/>
                <a:sym typeface="Berthold Block"/>
              </a:rPr>
              <a:t>“Thank you for time”</a:t>
            </a:r>
          </a:p>
        </p:txBody>
      </p:sp>
      <p:sp>
        <p:nvSpPr>
          <p:cNvPr id="6" name="TextBox 6"/>
          <p:cNvSpPr txBox="1"/>
          <p:nvPr/>
        </p:nvSpPr>
        <p:spPr>
          <a:xfrm>
            <a:off x="2946324" y="5214600"/>
            <a:ext cx="10501268" cy="1522614"/>
          </a:xfrm>
          <a:prstGeom prst="rect">
            <a:avLst/>
          </a:prstGeom>
        </p:spPr>
        <p:txBody>
          <a:bodyPr lIns="0" tIns="0" rIns="0" bIns="0" rtlCol="0" anchor="t">
            <a:spAutoFit/>
          </a:bodyPr>
          <a:lstStyle/>
          <a:p>
            <a:pPr marL="0" lvl="0" indent="0" algn="l">
              <a:lnSpc>
                <a:spcPts val="11755"/>
              </a:lnSpc>
              <a:spcBef>
                <a:spcPct val="0"/>
              </a:spcBef>
            </a:pPr>
            <a:r>
              <a:rPr lang="en-US" sz="10686" spc="53">
                <a:solidFill>
                  <a:srgbClr val="C25326"/>
                </a:solidFill>
                <a:latin typeface="Berthold Block"/>
                <a:ea typeface="Berthold Block"/>
                <a:cs typeface="Berthold Block"/>
                <a:sym typeface="Berthold Block"/>
              </a:rPr>
              <a:t>“Say no to drugs”</a:t>
            </a:r>
          </a:p>
        </p:txBody>
      </p:sp>
      <p:sp>
        <p:nvSpPr>
          <p:cNvPr id="7" name="Freeform 7"/>
          <p:cNvSpPr/>
          <p:nvPr/>
        </p:nvSpPr>
        <p:spPr>
          <a:xfrm>
            <a:off x="7506583" y="2070776"/>
            <a:ext cx="10399725" cy="7998334"/>
          </a:xfrm>
          <a:custGeom>
            <a:avLst/>
            <a:gdLst/>
            <a:ahLst/>
            <a:cxnLst/>
            <a:rect l="l" t="t" r="r" b="b"/>
            <a:pathLst>
              <a:path w="10399725" h="7998334">
                <a:moveTo>
                  <a:pt x="0" y="0"/>
                </a:moveTo>
                <a:lnTo>
                  <a:pt x="10399725" y="0"/>
                </a:lnTo>
                <a:lnTo>
                  <a:pt x="10399725" y="7998334"/>
                </a:lnTo>
                <a:lnTo>
                  <a:pt x="0" y="79983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994542" y="2862105"/>
            <a:ext cx="23816752" cy="2262773"/>
          </a:xfrm>
          <a:prstGeom prst="rect">
            <a:avLst/>
          </a:prstGeom>
        </p:spPr>
        <p:txBody>
          <a:bodyPr lIns="0" tIns="0" rIns="0" bIns="0" rtlCol="0" anchor="t">
            <a:spAutoFit/>
          </a:bodyPr>
          <a:lstStyle/>
          <a:p>
            <a:pPr algn="l">
              <a:lnSpc>
                <a:spcPts val="6005"/>
              </a:lnSpc>
            </a:pPr>
            <a:r>
              <a:rPr lang="en-US" sz="4289" b="1" spc="-42">
                <a:solidFill>
                  <a:srgbClr val="2C2931"/>
                </a:solidFill>
                <a:latin typeface="Garet Bold"/>
                <a:ea typeface="Garet Bold"/>
                <a:cs typeface="Garet Bold"/>
                <a:sym typeface="Garet Bold"/>
              </a:rPr>
              <a:t>and </a:t>
            </a:r>
          </a:p>
          <a:p>
            <a:pPr algn="l">
              <a:lnSpc>
                <a:spcPts val="6005"/>
              </a:lnSpc>
            </a:pPr>
            <a:r>
              <a:rPr lang="en-US" sz="4289" b="1" spc="-42">
                <a:solidFill>
                  <a:srgbClr val="2C2931"/>
                </a:solidFill>
                <a:latin typeface="Garet Bold"/>
                <a:ea typeface="Garet Bold"/>
                <a:cs typeface="Garet Bold"/>
                <a:sym typeface="Garet Bold"/>
              </a:rPr>
              <a:t>      always </a:t>
            </a:r>
          </a:p>
          <a:p>
            <a:pPr marL="0" lvl="0" indent="0" algn="l">
              <a:lnSpc>
                <a:spcPts val="6005"/>
              </a:lnSpc>
              <a:spcBef>
                <a:spcPct val="0"/>
              </a:spcBef>
            </a:pPr>
            <a:endParaRPr lang="en-US" sz="4289" b="1" spc="-42">
              <a:solidFill>
                <a:srgbClr val="2C2931"/>
              </a:solidFill>
              <a:latin typeface="Garet Bold"/>
              <a:ea typeface="Garet Bold"/>
              <a:cs typeface="Garet Bold"/>
              <a:sym typeface="Garet Bold"/>
            </a:endParaRP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400"/>
                                        <p:tgtEl>
                                          <p:spTgt spid="8"/>
                                        </p:tgtEl>
                                      </p:cBhvr>
                                    </p:animEffect>
                                    <p:anim calcmode="lin" valueType="num">
                                      <p:cBhvr>
                                        <p:cTn id="13" dur="400" fill="hold"/>
                                        <p:tgtEl>
                                          <p:spTgt spid="8"/>
                                        </p:tgtEl>
                                        <p:attrNameLst>
                                          <p:attrName>ppt_x</p:attrName>
                                        </p:attrNameLst>
                                      </p:cBhvr>
                                      <p:tavLst>
                                        <p:tav tm="0">
                                          <p:val>
                                            <p:strVal val="#ppt_x"/>
                                          </p:val>
                                        </p:tav>
                                        <p:tav tm="100000">
                                          <p:val>
                                            <p:strVal val="#ppt_x"/>
                                          </p:val>
                                        </p:tav>
                                      </p:tavLst>
                                    </p:anim>
                                    <p:anim calcmode="lin" valueType="num">
                                      <p:cBhvr>
                                        <p:cTn id="14" dur="4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400"/>
                                        <p:tgtEl>
                                          <p:spTgt spid="6"/>
                                        </p:tgtEl>
                                      </p:cBhvr>
                                    </p:animEffect>
                                    <p:anim calcmode="lin" valueType="num">
                                      <p:cBhvr>
                                        <p:cTn id="18" dur="400" fill="hold"/>
                                        <p:tgtEl>
                                          <p:spTgt spid="6"/>
                                        </p:tgtEl>
                                        <p:attrNameLst>
                                          <p:attrName>ppt_x</p:attrName>
                                        </p:attrNameLst>
                                      </p:cBhvr>
                                      <p:tavLst>
                                        <p:tav tm="0">
                                          <p:val>
                                            <p:strVal val="#ppt_x"/>
                                          </p:val>
                                        </p:tav>
                                        <p:tav tm="100000">
                                          <p:val>
                                            <p:strVal val="#ppt_x"/>
                                          </p:val>
                                        </p:tav>
                                      </p:tavLst>
                                    </p:anim>
                                    <p:anim calcmode="lin" valueType="num">
                                      <p:cBhvr>
                                        <p:cTn id="19" dur="4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D4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237565" y="-1826984"/>
            <a:ext cx="13308237" cy="13940969"/>
            <a:chOff x="0" y="0"/>
            <a:chExt cx="660400" cy="691798"/>
          </a:xfrm>
        </p:grpSpPr>
        <p:sp>
          <p:nvSpPr>
            <p:cNvPr id="3" name="Freeform 3"/>
            <p:cNvSpPr/>
            <p:nvPr/>
          </p:nvSpPr>
          <p:spPr>
            <a:xfrm>
              <a:off x="0" y="0"/>
              <a:ext cx="660400" cy="691798"/>
            </a:xfrm>
            <a:custGeom>
              <a:avLst/>
              <a:gdLst/>
              <a:ahLst/>
              <a:cxnLst/>
              <a:rect l="l" t="t" r="r" b="b"/>
              <a:pathLst>
                <a:path w="660400" h="691798">
                  <a:moveTo>
                    <a:pt x="220252" y="672729"/>
                  </a:moveTo>
                  <a:cubicBezTo>
                    <a:pt x="254109" y="684243"/>
                    <a:pt x="292600" y="691798"/>
                    <a:pt x="330378" y="691798"/>
                  </a:cubicBezTo>
                  <a:cubicBezTo>
                    <a:pt x="368157" y="691798"/>
                    <a:pt x="404509" y="685321"/>
                    <a:pt x="438009" y="673807"/>
                  </a:cubicBezTo>
                  <a:cubicBezTo>
                    <a:pt x="438723" y="673448"/>
                    <a:pt x="439435" y="673448"/>
                    <a:pt x="440148" y="673089"/>
                  </a:cubicBezTo>
                  <a:cubicBezTo>
                    <a:pt x="565955" y="627033"/>
                    <a:pt x="658618" y="505419"/>
                    <a:pt x="660400" y="365984"/>
                  </a:cubicBezTo>
                  <a:lnTo>
                    <a:pt x="660400" y="0"/>
                  </a:lnTo>
                  <a:lnTo>
                    <a:pt x="0" y="0"/>
                  </a:lnTo>
                  <a:lnTo>
                    <a:pt x="0" y="365712"/>
                  </a:lnTo>
                  <a:cubicBezTo>
                    <a:pt x="1782" y="506138"/>
                    <a:pt x="93019" y="627753"/>
                    <a:pt x="220252" y="672729"/>
                  </a:cubicBezTo>
                  <a:close/>
                </a:path>
              </a:pathLst>
            </a:custGeom>
            <a:solidFill>
              <a:srgbClr val="E7F1F4"/>
            </a:solidFill>
          </p:spPr>
        </p:sp>
        <p:sp>
          <p:nvSpPr>
            <p:cNvPr id="4" name="TextBox 4"/>
            <p:cNvSpPr txBox="1"/>
            <p:nvPr/>
          </p:nvSpPr>
          <p:spPr>
            <a:xfrm>
              <a:off x="0" y="57150"/>
              <a:ext cx="660400" cy="507648"/>
            </a:xfrm>
            <a:prstGeom prst="rect">
              <a:avLst/>
            </a:prstGeom>
          </p:spPr>
          <p:txBody>
            <a:bodyPr lIns="50800" tIns="50800" rIns="50800" bIns="50800" rtlCol="0" anchor="ctr"/>
            <a:lstStyle/>
            <a:p>
              <a:pPr marL="0" lvl="0" indent="0" algn="ctr">
                <a:lnSpc>
                  <a:spcPts val="6640"/>
                </a:lnSpc>
                <a:spcBef>
                  <a:spcPct val="0"/>
                </a:spcBef>
              </a:pPr>
              <a:endParaRPr/>
            </a:p>
          </p:txBody>
        </p:sp>
      </p:grpSp>
      <p:pic>
        <p:nvPicPr>
          <p:cNvPr id="5" name="Picture 5"/>
          <p:cNvPicPr>
            <a:picLocks noChangeAspect="1"/>
          </p:cNvPicPr>
          <p:nvPr/>
        </p:nvPicPr>
        <p:blipFill>
          <a:blip r:embed="rId2"/>
          <a:stretch>
            <a:fillRect/>
          </a:stretch>
        </p:blipFill>
        <p:spPr>
          <a:xfrm>
            <a:off x="-107156" y="121986"/>
            <a:ext cx="9543305" cy="10880572"/>
          </a:xfrm>
          <a:prstGeom prst="rect">
            <a:avLst/>
          </a:prstGeom>
        </p:spPr>
      </p:pic>
      <p:sp>
        <p:nvSpPr>
          <p:cNvPr id="6" name="Freeform 6"/>
          <p:cNvSpPr/>
          <p:nvPr/>
        </p:nvSpPr>
        <p:spPr>
          <a:xfrm>
            <a:off x="10797644" y="4816151"/>
            <a:ext cx="6461656" cy="4918230"/>
          </a:xfrm>
          <a:custGeom>
            <a:avLst/>
            <a:gdLst/>
            <a:ahLst/>
            <a:cxnLst/>
            <a:rect l="l" t="t" r="r" b="b"/>
            <a:pathLst>
              <a:path w="6461656" h="4918230">
                <a:moveTo>
                  <a:pt x="0" y="0"/>
                </a:moveTo>
                <a:lnTo>
                  <a:pt x="6461656" y="0"/>
                </a:lnTo>
                <a:lnTo>
                  <a:pt x="6461656" y="4918230"/>
                </a:lnTo>
                <a:lnTo>
                  <a:pt x="0" y="4918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755316" y="171892"/>
            <a:ext cx="9010217" cy="856808"/>
          </a:xfrm>
          <a:prstGeom prst="rect">
            <a:avLst/>
          </a:prstGeom>
        </p:spPr>
        <p:txBody>
          <a:bodyPr lIns="0" tIns="0" rIns="0" bIns="0" rtlCol="0" anchor="t">
            <a:spAutoFit/>
          </a:bodyPr>
          <a:lstStyle/>
          <a:p>
            <a:pPr marL="0" lvl="0" indent="0" algn="ctr">
              <a:lnSpc>
                <a:spcPts val="6640"/>
              </a:lnSpc>
              <a:spcBef>
                <a:spcPct val="0"/>
              </a:spcBef>
            </a:pPr>
            <a:r>
              <a:rPr lang="en-US" sz="6036" spc="30">
                <a:solidFill>
                  <a:srgbClr val="294069"/>
                </a:solidFill>
                <a:latin typeface="Berthold Block"/>
                <a:ea typeface="Berthold Block"/>
                <a:cs typeface="Berthold Block"/>
                <a:sym typeface="Berthold Block"/>
              </a:rPr>
              <a:t>Age Group</a:t>
            </a:r>
          </a:p>
        </p:txBody>
      </p:sp>
      <p:sp>
        <p:nvSpPr>
          <p:cNvPr id="8" name="TextBox 8"/>
          <p:cNvSpPr txBox="1"/>
          <p:nvPr/>
        </p:nvSpPr>
        <p:spPr>
          <a:xfrm>
            <a:off x="8529434" y="301029"/>
            <a:ext cx="6088429" cy="579484"/>
          </a:xfrm>
          <a:prstGeom prst="rect">
            <a:avLst/>
          </a:prstGeom>
        </p:spPr>
        <p:txBody>
          <a:bodyPr lIns="0" tIns="0" rIns="0" bIns="0" rtlCol="0" anchor="t">
            <a:spAutoFit/>
          </a:bodyPr>
          <a:lstStyle/>
          <a:p>
            <a:pPr marL="0" lvl="0" indent="0" algn="ctr">
              <a:lnSpc>
                <a:spcPts val="4487"/>
              </a:lnSpc>
              <a:spcBef>
                <a:spcPct val="0"/>
              </a:spcBef>
            </a:pPr>
            <a:r>
              <a:rPr lang="en-US" sz="4079" spc="20">
                <a:solidFill>
                  <a:srgbClr val="294069"/>
                </a:solidFill>
                <a:latin typeface="Berthold Block"/>
                <a:ea typeface="Berthold Block"/>
                <a:cs typeface="Berthold Block"/>
                <a:sym typeface="Berthold Block"/>
              </a:rPr>
              <a:t>Note:</a:t>
            </a:r>
          </a:p>
        </p:txBody>
      </p:sp>
      <p:sp>
        <p:nvSpPr>
          <p:cNvPr id="9" name="TextBox 9"/>
          <p:cNvSpPr txBox="1"/>
          <p:nvPr/>
        </p:nvSpPr>
        <p:spPr>
          <a:xfrm>
            <a:off x="10833279" y="962025"/>
            <a:ext cx="7129521" cy="3447675"/>
          </a:xfrm>
          <a:prstGeom prst="rect">
            <a:avLst/>
          </a:prstGeom>
        </p:spPr>
        <p:txBody>
          <a:bodyPr lIns="0" tIns="0" rIns="0" bIns="0" rtlCol="0" anchor="t">
            <a:spAutoFit/>
          </a:bodyPr>
          <a:lstStyle/>
          <a:p>
            <a:pPr marL="0" lvl="0" indent="0" algn="l">
              <a:lnSpc>
                <a:spcPts val="4556"/>
              </a:lnSpc>
              <a:spcBef>
                <a:spcPct val="0"/>
              </a:spcBef>
            </a:pPr>
            <a:r>
              <a:rPr lang="en-US" sz="3254" spc="-32">
                <a:solidFill>
                  <a:srgbClr val="294069"/>
                </a:solidFill>
                <a:latin typeface="Garet"/>
                <a:ea typeface="Garet"/>
                <a:cs typeface="Garet"/>
                <a:sym typeface="Garet"/>
              </a:rPr>
              <a:t>With 77% of the participants falling within the 18–25 age bracket, the findings of this survey are largely reflective of young adult perspectives and behaviors.</a:t>
            </a: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400"/>
                                        <p:tgtEl>
                                          <p:spTgt spid="9"/>
                                        </p:tgtEl>
                                      </p:cBhvr>
                                    </p:animEffect>
                                    <p:anim calcmode="lin" valueType="num">
                                      <p:cBhvr>
                                        <p:cTn id="13" dur="400" fill="hold"/>
                                        <p:tgtEl>
                                          <p:spTgt spid="9"/>
                                        </p:tgtEl>
                                        <p:attrNameLst>
                                          <p:attrName>ppt_x</p:attrName>
                                        </p:attrNameLst>
                                      </p:cBhvr>
                                      <p:tavLst>
                                        <p:tav tm="0">
                                          <p:val>
                                            <p:strVal val="#ppt_x"/>
                                          </p:val>
                                        </p:tav>
                                        <p:tav tm="100000">
                                          <p:val>
                                            <p:strVal val="#ppt_x"/>
                                          </p:val>
                                        </p:tav>
                                      </p:tavLst>
                                    </p:anim>
                                    <p:anim calcmode="lin" valueType="num">
                                      <p:cBhvr>
                                        <p:cTn id="14" dur="4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400"/>
                                        <p:tgtEl>
                                          <p:spTgt spid="6"/>
                                        </p:tgtEl>
                                      </p:cBhvr>
                                    </p:animEffect>
                                    <p:anim calcmode="lin" valueType="num">
                                      <p:cBhvr>
                                        <p:cTn id="18" dur="400" fill="hold"/>
                                        <p:tgtEl>
                                          <p:spTgt spid="6"/>
                                        </p:tgtEl>
                                        <p:attrNameLst>
                                          <p:attrName>ppt_x</p:attrName>
                                        </p:attrNameLst>
                                      </p:cBhvr>
                                      <p:tavLst>
                                        <p:tav tm="0">
                                          <p:val>
                                            <p:strVal val="#ppt_x"/>
                                          </p:val>
                                        </p:tav>
                                        <p:tav tm="100000">
                                          <p:val>
                                            <p:strVal val="#ppt_x"/>
                                          </p:val>
                                        </p:tav>
                                      </p:tavLst>
                                    </p:anim>
                                    <p:anim calcmode="lin" valueType="num">
                                      <p:cBhvr>
                                        <p:cTn id="19" dur="4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D4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949147" y="-1614399"/>
            <a:ext cx="13308237" cy="13940969"/>
            <a:chOff x="0" y="0"/>
            <a:chExt cx="660400" cy="691798"/>
          </a:xfrm>
        </p:grpSpPr>
        <p:sp>
          <p:nvSpPr>
            <p:cNvPr id="3" name="Freeform 3"/>
            <p:cNvSpPr/>
            <p:nvPr/>
          </p:nvSpPr>
          <p:spPr>
            <a:xfrm>
              <a:off x="0" y="0"/>
              <a:ext cx="660400" cy="691798"/>
            </a:xfrm>
            <a:custGeom>
              <a:avLst/>
              <a:gdLst/>
              <a:ahLst/>
              <a:cxnLst/>
              <a:rect l="l" t="t" r="r" b="b"/>
              <a:pathLst>
                <a:path w="660400" h="691798">
                  <a:moveTo>
                    <a:pt x="220252" y="672729"/>
                  </a:moveTo>
                  <a:cubicBezTo>
                    <a:pt x="254109" y="684243"/>
                    <a:pt x="292600" y="691798"/>
                    <a:pt x="330378" y="691798"/>
                  </a:cubicBezTo>
                  <a:cubicBezTo>
                    <a:pt x="368157" y="691798"/>
                    <a:pt x="404509" y="685321"/>
                    <a:pt x="438009" y="673807"/>
                  </a:cubicBezTo>
                  <a:cubicBezTo>
                    <a:pt x="438723" y="673448"/>
                    <a:pt x="439435" y="673448"/>
                    <a:pt x="440148" y="673089"/>
                  </a:cubicBezTo>
                  <a:cubicBezTo>
                    <a:pt x="565955" y="627033"/>
                    <a:pt x="658618" y="505419"/>
                    <a:pt x="660400" y="365984"/>
                  </a:cubicBezTo>
                  <a:lnTo>
                    <a:pt x="660400" y="0"/>
                  </a:lnTo>
                  <a:lnTo>
                    <a:pt x="0" y="0"/>
                  </a:lnTo>
                  <a:lnTo>
                    <a:pt x="0" y="365712"/>
                  </a:lnTo>
                  <a:cubicBezTo>
                    <a:pt x="1782" y="506138"/>
                    <a:pt x="93019" y="627753"/>
                    <a:pt x="220252" y="672729"/>
                  </a:cubicBezTo>
                  <a:close/>
                </a:path>
              </a:pathLst>
            </a:custGeom>
            <a:solidFill>
              <a:srgbClr val="E7F1F4"/>
            </a:solidFill>
            <a:ln cap="sq">
              <a:noFill/>
              <a:prstDash val="solid"/>
              <a:miter/>
            </a:ln>
          </p:spPr>
        </p:sp>
        <p:sp>
          <p:nvSpPr>
            <p:cNvPr id="4" name="TextBox 4"/>
            <p:cNvSpPr txBox="1"/>
            <p:nvPr/>
          </p:nvSpPr>
          <p:spPr>
            <a:xfrm>
              <a:off x="0" y="0"/>
              <a:ext cx="660400" cy="564798"/>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5" name="Freeform 5"/>
          <p:cNvSpPr/>
          <p:nvPr/>
        </p:nvSpPr>
        <p:spPr>
          <a:xfrm>
            <a:off x="7888739" y="4299085"/>
            <a:ext cx="352164" cy="395832"/>
          </a:xfrm>
          <a:custGeom>
            <a:avLst/>
            <a:gdLst/>
            <a:ahLst/>
            <a:cxnLst/>
            <a:rect l="l" t="t" r="r" b="b"/>
            <a:pathLst>
              <a:path w="352164" h="395832">
                <a:moveTo>
                  <a:pt x="0" y="0"/>
                </a:moveTo>
                <a:lnTo>
                  <a:pt x="352164" y="0"/>
                </a:lnTo>
                <a:lnTo>
                  <a:pt x="352164" y="395832"/>
                </a:lnTo>
                <a:lnTo>
                  <a:pt x="0" y="395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888739" y="51563"/>
            <a:ext cx="8506809" cy="1167568"/>
          </a:xfrm>
          <a:prstGeom prst="rect">
            <a:avLst/>
          </a:prstGeom>
        </p:spPr>
        <p:txBody>
          <a:bodyPr lIns="0" tIns="0" rIns="0" bIns="0" rtlCol="0" anchor="t">
            <a:spAutoFit/>
          </a:bodyPr>
          <a:lstStyle/>
          <a:p>
            <a:pPr marL="0" lvl="0" indent="0" algn="l">
              <a:lnSpc>
                <a:spcPts val="9034"/>
              </a:lnSpc>
              <a:spcBef>
                <a:spcPct val="0"/>
              </a:spcBef>
            </a:pPr>
            <a:r>
              <a:rPr lang="en-US" sz="8213" spc="41">
                <a:solidFill>
                  <a:srgbClr val="294069"/>
                </a:solidFill>
                <a:latin typeface="Berthold Block"/>
                <a:ea typeface="Berthold Block"/>
                <a:cs typeface="Berthold Block"/>
                <a:sym typeface="Berthold Block"/>
              </a:rPr>
              <a:t>GENDER RESULTS</a:t>
            </a:r>
          </a:p>
        </p:txBody>
      </p:sp>
      <p:pic>
        <p:nvPicPr>
          <p:cNvPr id="7" name="Picture 7"/>
          <p:cNvPicPr>
            <a:picLocks noChangeAspect="1"/>
          </p:cNvPicPr>
          <p:nvPr/>
        </p:nvPicPr>
        <p:blipFill>
          <a:blip r:embed="rId4"/>
          <a:stretch>
            <a:fillRect/>
          </a:stretch>
        </p:blipFill>
        <p:spPr>
          <a:xfrm>
            <a:off x="-527057" y="-571357"/>
            <a:ext cx="10113902" cy="9898646"/>
          </a:xfrm>
          <a:prstGeom prst="rect">
            <a:avLst/>
          </a:prstGeom>
        </p:spPr>
      </p:pic>
      <p:sp>
        <p:nvSpPr>
          <p:cNvPr id="8" name="TextBox 8"/>
          <p:cNvSpPr txBox="1"/>
          <p:nvPr/>
        </p:nvSpPr>
        <p:spPr>
          <a:xfrm>
            <a:off x="-3797776" y="5394676"/>
            <a:ext cx="13348491" cy="1014025"/>
          </a:xfrm>
          <a:prstGeom prst="rect">
            <a:avLst/>
          </a:prstGeom>
        </p:spPr>
        <p:txBody>
          <a:bodyPr lIns="0" tIns="0" rIns="0" bIns="0" rtlCol="0" anchor="t">
            <a:spAutoFit/>
          </a:bodyPr>
          <a:lstStyle/>
          <a:p>
            <a:pPr algn="ctr">
              <a:lnSpc>
                <a:spcPts val="8030"/>
              </a:lnSpc>
              <a:spcBef>
                <a:spcPct val="0"/>
              </a:spcBef>
            </a:pPr>
            <a:r>
              <a:rPr lang="en-US" sz="6691">
                <a:solidFill>
                  <a:srgbClr val="E7F1F4"/>
                </a:solidFill>
                <a:latin typeface="Garet"/>
                <a:ea typeface="Garet"/>
                <a:cs typeface="Garet"/>
                <a:sym typeface="Garet"/>
              </a:rPr>
              <a:t>140</a:t>
            </a:r>
          </a:p>
        </p:txBody>
      </p:sp>
      <p:pic>
        <p:nvPicPr>
          <p:cNvPr id="9" name="Picture 9"/>
          <p:cNvPicPr>
            <a:picLocks noChangeAspect="1"/>
          </p:cNvPicPr>
          <p:nvPr/>
        </p:nvPicPr>
        <p:blipFill>
          <a:blip r:embed="rId5"/>
          <a:stretch>
            <a:fillRect/>
          </a:stretch>
        </p:blipFill>
        <p:spPr>
          <a:xfrm>
            <a:off x="8414942" y="131149"/>
            <a:ext cx="10770608" cy="10024701"/>
          </a:xfrm>
          <a:prstGeom prst="rect">
            <a:avLst/>
          </a:prstGeom>
        </p:spPr>
      </p:pic>
      <p:sp>
        <p:nvSpPr>
          <p:cNvPr id="10" name="Freeform 10"/>
          <p:cNvSpPr/>
          <p:nvPr/>
        </p:nvSpPr>
        <p:spPr>
          <a:xfrm>
            <a:off x="12677972" y="3817674"/>
            <a:ext cx="2693884" cy="2591027"/>
          </a:xfrm>
          <a:custGeom>
            <a:avLst/>
            <a:gdLst/>
            <a:ahLst/>
            <a:cxnLst/>
            <a:rect l="l" t="t" r="r" b="b"/>
            <a:pathLst>
              <a:path w="2693884" h="2591027">
                <a:moveTo>
                  <a:pt x="0" y="0"/>
                </a:moveTo>
                <a:lnTo>
                  <a:pt x="2693885" y="0"/>
                </a:lnTo>
                <a:lnTo>
                  <a:pt x="2693885" y="2591027"/>
                </a:lnTo>
                <a:lnTo>
                  <a:pt x="0" y="2591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6136531" y="5365610"/>
            <a:ext cx="1136674" cy="1081682"/>
          </a:xfrm>
          <a:prstGeom prst="rect">
            <a:avLst/>
          </a:prstGeom>
        </p:spPr>
        <p:txBody>
          <a:bodyPr lIns="0" tIns="0" rIns="0" bIns="0" rtlCol="0" anchor="t">
            <a:spAutoFit/>
          </a:bodyPr>
          <a:lstStyle/>
          <a:p>
            <a:pPr algn="ctr">
              <a:lnSpc>
                <a:spcPts val="8641"/>
              </a:lnSpc>
              <a:spcBef>
                <a:spcPct val="0"/>
              </a:spcBef>
            </a:pPr>
            <a:r>
              <a:rPr lang="en-US" sz="7201">
                <a:solidFill>
                  <a:srgbClr val="DAF1F9"/>
                </a:solidFill>
                <a:latin typeface="Garet"/>
                <a:ea typeface="Garet"/>
                <a:cs typeface="Garet"/>
                <a:sym typeface="Garet"/>
              </a:rPr>
              <a:t>63</a:t>
            </a: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400"/>
                                        <p:tgtEl>
                                          <p:spTgt spid="11"/>
                                        </p:tgtEl>
                                      </p:cBhvr>
                                    </p:animEffect>
                                    <p:anim calcmode="lin" valueType="num">
                                      <p:cBhvr>
                                        <p:cTn id="13" dur="400" fill="hold"/>
                                        <p:tgtEl>
                                          <p:spTgt spid="11"/>
                                        </p:tgtEl>
                                        <p:attrNameLst>
                                          <p:attrName>ppt_x</p:attrName>
                                        </p:attrNameLst>
                                      </p:cBhvr>
                                      <p:tavLst>
                                        <p:tav tm="0">
                                          <p:val>
                                            <p:strVal val="#ppt_x"/>
                                          </p:val>
                                        </p:tav>
                                        <p:tav tm="100000">
                                          <p:val>
                                            <p:strVal val="#ppt_x"/>
                                          </p:val>
                                        </p:tav>
                                      </p:tavLst>
                                    </p:anim>
                                    <p:anim calcmode="lin" valueType="num">
                                      <p:cBhvr>
                                        <p:cTn id="14" dur="4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400"/>
                                        <p:tgtEl>
                                          <p:spTgt spid="8"/>
                                        </p:tgtEl>
                                      </p:cBhvr>
                                    </p:animEffect>
                                    <p:anim calcmode="lin" valueType="num">
                                      <p:cBhvr>
                                        <p:cTn id="18" dur="400" fill="hold"/>
                                        <p:tgtEl>
                                          <p:spTgt spid="8"/>
                                        </p:tgtEl>
                                        <p:attrNameLst>
                                          <p:attrName>ppt_x</p:attrName>
                                        </p:attrNameLst>
                                      </p:cBhvr>
                                      <p:tavLst>
                                        <p:tav tm="0">
                                          <p:val>
                                            <p:strVal val="#ppt_x"/>
                                          </p:val>
                                        </p:tav>
                                        <p:tav tm="100000">
                                          <p:val>
                                            <p:strVal val="#ppt_x"/>
                                          </p:val>
                                        </p:tav>
                                      </p:tavLst>
                                    </p:anim>
                                    <p:anim calcmode="lin" valueType="num">
                                      <p:cBhvr>
                                        <p:cTn id="19" dur="4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400"/>
                                        <p:tgtEl>
                                          <p:spTgt spid="9"/>
                                        </p:tgtEl>
                                      </p:cBhvr>
                                    </p:animEffect>
                                    <p:anim calcmode="lin" valueType="num">
                                      <p:cBhvr>
                                        <p:cTn id="23" dur="400" fill="hold"/>
                                        <p:tgtEl>
                                          <p:spTgt spid="9"/>
                                        </p:tgtEl>
                                        <p:attrNameLst>
                                          <p:attrName>ppt_x</p:attrName>
                                        </p:attrNameLst>
                                      </p:cBhvr>
                                      <p:tavLst>
                                        <p:tav tm="0">
                                          <p:val>
                                            <p:strVal val="#ppt_x"/>
                                          </p:val>
                                        </p:tav>
                                        <p:tav tm="100000">
                                          <p:val>
                                            <p:strVal val="#ppt_x"/>
                                          </p:val>
                                        </p:tav>
                                      </p:tavLst>
                                    </p:anim>
                                    <p:anim calcmode="lin" valueType="num">
                                      <p:cBhvr>
                                        <p:cTn id="24"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200583"/>
            <a:ext cx="7169956" cy="2653523"/>
            <a:chOff x="0" y="0"/>
            <a:chExt cx="1888384" cy="698870"/>
          </a:xfrm>
        </p:grpSpPr>
        <p:sp>
          <p:nvSpPr>
            <p:cNvPr id="3" name="Freeform 3"/>
            <p:cNvSpPr/>
            <p:nvPr/>
          </p:nvSpPr>
          <p:spPr>
            <a:xfrm>
              <a:off x="0" y="0"/>
              <a:ext cx="1888384" cy="698870"/>
            </a:xfrm>
            <a:custGeom>
              <a:avLst/>
              <a:gdLst/>
              <a:ahLst/>
              <a:cxnLst/>
              <a:rect l="l" t="t" r="r" b="b"/>
              <a:pathLst>
                <a:path w="1888384" h="698870">
                  <a:moveTo>
                    <a:pt x="0" y="0"/>
                  </a:moveTo>
                  <a:lnTo>
                    <a:pt x="1888384" y="0"/>
                  </a:lnTo>
                  <a:lnTo>
                    <a:pt x="1888384" y="698870"/>
                  </a:lnTo>
                  <a:lnTo>
                    <a:pt x="0" y="698870"/>
                  </a:lnTo>
                  <a:close/>
                </a:path>
              </a:pathLst>
            </a:custGeom>
            <a:solidFill>
              <a:srgbClr val="A1D4E1"/>
            </a:solidFill>
            <a:ln cap="sq">
              <a:noFill/>
              <a:prstDash val="solid"/>
              <a:miter/>
            </a:ln>
          </p:spPr>
        </p:sp>
        <p:sp>
          <p:nvSpPr>
            <p:cNvPr id="4" name="TextBox 4"/>
            <p:cNvSpPr txBox="1"/>
            <p:nvPr/>
          </p:nvSpPr>
          <p:spPr>
            <a:xfrm>
              <a:off x="0" y="0"/>
              <a:ext cx="1888384" cy="698870"/>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5" name="TextBox 5"/>
          <p:cNvSpPr txBox="1"/>
          <p:nvPr/>
        </p:nvSpPr>
        <p:spPr>
          <a:xfrm>
            <a:off x="-3762285" y="821659"/>
            <a:ext cx="14694527" cy="1088391"/>
          </a:xfrm>
          <a:prstGeom prst="rect">
            <a:avLst/>
          </a:prstGeom>
        </p:spPr>
        <p:txBody>
          <a:bodyPr lIns="0" tIns="0" rIns="0" bIns="0" rtlCol="0" anchor="t">
            <a:spAutoFit/>
          </a:bodyPr>
          <a:lstStyle/>
          <a:p>
            <a:pPr marL="0" lvl="0" indent="0" algn="ctr">
              <a:lnSpc>
                <a:spcPts val="8470"/>
              </a:lnSpc>
              <a:spcBef>
                <a:spcPct val="0"/>
              </a:spcBef>
            </a:pPr>
            <a:r>
              <a:rPr lang="en-US" sz="7700" spc="38">
                <a:solidFill>
                  <a:srgbClr val="294069"/>
                </a:solidFill>
                <a:latin typeface="Berthold Block"/>
                <a:ea typeface="Berthold Block"/>
                <a:cs typeface="Berthold Block"/>
                <a:sym typeface="Berthold Block"/>
              </a:rPr>
              <a:t>Current Status</a:t>
            </a:r>
          </a:p>
        </p:txBody>
      </p:sp>
      <p:pic>
        <p:nvPicPr>
          <p:cNvPr id="6" name="Picture 6"/>
          <p:cNvPicPr>
            <a:picLocks noChangeAspect="1"/>
          </p:cNvPicPr>
          <p:nvPr/>
        </p:nvPicPr>
        <p:blipFill>
          <a:blip r:embed="rId2"/>
          <a:stretch>
            <a:fillRect/>
          </a:stretch>
        </p:blipFill>
        <p:spPr>
          <a:xfrm>
            <a:off x="5003975" y="110474"/>
            <a:ext cx="14073215" cy="1125088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400"/>
                                        <p:tgtEl>
                                          <p:spTgt spid="5"/>
                                        </p:tgtEl>
                                      </p:cBhvr>
                                    </p:animEffect>
                                    <p:anim calcmode="lin" valueType="num">
                                      <p:cBhvr>
                                        <p:cTn id="13" dur="400" fill="hold"/>
                                        <p:tgtEl>
                                          <p:spTgt spid="5"/>
                                        </p:tgtEl>
                                        <p:attrNameLst>
                                          <p:attrName>ppt_x</p:attrName>
                                        </p:attrNameLst>
                                      </p:cBhvr>
                                      <p:tavLst>
                                        <p:tav tm="0">
                                          <p:val>
                                            <p:strVal val="#ppt_x"/>
                                          </p:val>
                                        </p:tav>
                                        <p:tav tm="100000">
                                          <p:val>
                                            <p:strVal val="#ppt_x"/>
                                          </p:val>
                                        </p:tav>
                                      </p:tavLst>
                                    </p:anim>
                                    <p:anim calcmode="lin" valueType="num">
                                      <p:cBhvr>
                                        <p:cTn id="14"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10691926" y="0"/>
            <a:ext cx="7596074" cy="10287000"/>
            <a:chOff x="0" y="0"/>
            <a:chExt cx="2000612" cy="2709333"/>
          </a:xfrm>
        </p:grpSpPr>
        <p:sp>
          <p:nvSpPr>
            <p:cNvPr id="3" name="Freeform 3"/>
            <p:cNvSpPr/>
            <p:nvPr/>
          </p:nvSpPr>
          <p:spPr>
            <a:xfrm>
              <a:off x="0" y="0"/>
              <a:ext cx="2000612" cy="2709333"/>
            </a:xfrm>
            <a:custGeom>
              <a:avLst/>
              <a:gdLst/>
              <a:ahLst/>
              <a:cxnLst/>
              <a:rect l="l" t="t" r="r" b="b"/>
              <a:pathLst>
                <a:path w="2000612" h="2709333">
                  <a:moveTo>
                    <a:pt x="0" y="0"/>
                  </a:moveTo>
                  <a:lnTo>
                    <a:pt x="2000612" y="0"/>
                  </a:lnTo>
                  <a:lnTo>
                    <a:pt x="2000612" y="2709333"/>
                  </a:lnTo>
                  <a:lnTo>
                    <a:pt x="0" y="2709333"/>
                  </a:lnTo>
                  <a:close/>
                </a:path>
              </a:pathLst>
            </a:custGeom>
            <a:solidFill>
              <a:srgbClr val="A1D4E1"/>
            </a:solidFill>
          </p:spPr>
        </p:sp>
        <p:sp>
          <p:nvSpPr>
            <p:cNvPr id="4" name="TextBox 4"/>
            <p:cNvSpPr txBox="1"/>
            <p:nvPr/>
          </p:nvSpPr>
          <p:spPr>
            <a:xfrm>
              <a:off x="0" y="0"/>
              <a:ext cx="2000612" cy="2709333"/>
            </a:xfrm>
            <a:prstGeom prst="rect">
              <a:avLst/>
            </a:prstGeom>
          </p:spPr>
          <p:txBody>
            <a:bodyPr lIns="50800" tIns="50800" rIns="50800" bIns="50800" rtlCol="0" anchor="ctr"/>
            <a:lstStyle/>
            <a:p>
              <a:pPr algn="ctr">
                <a:lnSpc>
                  <a:spcPts val="2639"/>
                </a:lnSpc>
              </a:pPr>
              <a:endParaRPr/>
            </a:p>
          </p:txBody>
        </p:sp>
      </p:grpSp>
      <p:sp>
        <p:nvSpPr>
          <p:cNvPr id="5" name="TextBox 5"/>
          <p:cNvSpPr txBox="1"/>
          <p:nvPr/>
        </p:nvSpPr>
        <p:spPr>
          <a:xfrm>
            <a:off x="0" y="38100"/>
            <a:ext cx="11121748" cy="635795"/>
          </a:xfrm>
          <a:prstGeom prst="rect">
            <a:avLst/>
          </a:prstGeom>
        </p:spPr>
        <p:txBody>
          <a:bodyPr lIns="0" tIns="0" rIns="0" bIns="0" rtlCol="0" anchor="t">
            <a:spAutoFit/>
          </a:bodyPr>
          <a:lstStyle/>
          <a:p>
            <a:pPr marL="0" lvl="0" indent="0" algn="l">
              <a:lnSpc>
                <a:spcPts val="4901"/>
              </a:lnSpc>
              <a:spcBef>
                <a:spcPct val="0"/>
              </a:spcBef>
            </a:pPr>
            <a:r>
              <a:rPr lang="en-US" sz="4455" spc="22">
                <a:solidFill>
                  <a:srgbClr val="294069"/>
                </a:solidFill>
                <a:latin typeface="Berthold Block"/>
                <a:ea typeface="Berthold Block"/>
                <a:cs typeface="Berthold Block"/>
                <a:sym typeface="Berthold Block"/>
              </a:rPr>
              <a:t> Exposure to Drug/Nicotine Use</a:t>
            </a:r>
          </a:p>
        </p:txBody>
      </p:sp>
      <p:sp>
        <p:nvSpPr>
          <p:cNvPr id="6" name="Freeform 6"/>
          <p:cNvSpPr/>
          <p:nvPr/>
        </p:nvSpPr>
        <p:spPr>
          <a:xfrm rot="-223805">
            <a:off x="16791635" y="8341395"/>
            <a:ext cx="1445442" cy="1612562"/>
          </a:xfrm>
          <a:custGeom>
            <a:avLst/>
            <a:gdLst/>
            <a:ahLst/>
            <a:cxnLst/>
            <a:rect l="l" t="t" r="r" b="b"/>
            <a:pathLst>
              <a:path w="1445442" h="1612562">
                <a:moveTo>
                  <a:pt x="0" y="0"/>
                </a:moveTo>
                <a:lnTo>
                  <a:pt x="1445442" y="0"/>
                </a:lnTo>
                <a:lnTo>
                  <a:pt x="1445442" y="1612562"/>
                </a:lnTo>
                <a:lnTo>
                  <a:pt x="0" y="1612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7" name="Group 7"/>
          <p:cNvGrpSpPr/>
          <p:nvPr/>
        </p:nvGrpSpPr>
        <p:grpSpPr>
          <a:xfrm>
            <a:off x="0" y="9806661"/>
            <a:ext cx="18288000" cy="480339"/>
            <a:chOff x="0" y="0"/>
            <a:chExt cx="4816593" cy="126509"/>
          </a:xfrm>
        </p:grpSpPr>
        <p:sp>
          <p:nvSpPr>
            <p:cNvPr id="8" name="Freeform 8"/>
            <p:cNvSpPr/>
            <p:nvPr/>
          </p:nvSpPr>
          <p:spPr>
            <a:xfrm>
              <a:off x="0" y="0"/>
              <a:ext cx="4816592" cy="126509"/>
            </a:xfrm>
            <a:custGeom>
              <a:avLst/>
              <a:gdLst/>
              <a:ahLst/>
              <a:cxnLst/>
              <a:rect l="l" t="t" r="r" b="b"/>
              <a:pathLst>
                <a:path w="4816592" h="126509">
                  <a:moveTo>
                    <a:pt x="0" y="0"/>
                  </a:moveTo>
                  <a:lnTo>
                    <a:pt x="4816592" y="0"/>
                  </a:lnTo>
                  <a:lnTo>
                    <a:pt x="4816592" y="126509"/>
                  </a:lnTo>
                  <a:lnTo>
                    <a:pt x="0" y="126509"/>
                  </a:lnTo>
                  <a:close/>
                </a:path>
              </a:pathLst>
            </a:custGeom>
            <a:solidFill>
              <a:srgbClr val="F4956F"/>
            </a:solidFill>
          </p:spPr>
        </p:sp>
        <p:sp>
          <p:nvSpPr>
            <p:cNvPr id="9" name="TextBox 9"/>
            <p:cNvSpPr txBox="1"/>
            <p:nvPr/>
          </p:nvSpPr>
          <p:spPr>
            <a:xfrm>
              <a:off x="0" y="0"/>
              <a:ext cx="4816593" cy="126509"/>
            </a:xfrm>
            <a:prstGeom prst="rect">
              <a:avLst/>
            </a:prstGeom>
          </p:spPr>
          <p:txBody>
            <a:bodyPr lIns="50800" tIns="50800" rIns="50800" bIns="50800" rtlCol="0" anchor="ctr"/>
            <a:lstStyle/>
            <a:p>
              <a:pPr algn="ctr">
                <a:lnSpc>
                  <a:spcPts val="2639"/>
                </a:lnSpc>
              </a:pPr>
              <a:endParaRPr/>
            </a:p>
          </p:txBody>
        </p:sp>
      </p:grpSp>
      <p:graphicFrame>
        <p:nvGraphicFramePr>
          <p:cNvPr id="10" name="Table 10"/>
          <p:cNvGraphicFramePr>
            <a:graphicFrameLocks noGrp="1"/>
          </p:cNvGraphicFramePr>
          <p:nvPr/>
        </p:nvGraphicFramePr>
        <p:xfrm>
          <a:off x="11048692" y="1979630"/>
          <a:ext cx="6882542" cy="6316454"/>
        </p:xfrm>
        <a:graphic>
          <a:graphicData uri="http://schemas.openxmlformats.org/drawingml/2006/table">
            <a:tbl>
              <a:tblPr/>
              <a:tblGrid>
                <a:gridCol w="4332937">
                  <a:extLst>
                    <a:ext uri="{9D8B030D-6E8A-4147-A177-3AD203B41FA5}">
                      <a16:colId xmlns:a16="http://schemas.microsoft.com/office/drawing/2014/main" val="20000"/>
                    </a:ext>
                  </a:extLst>
                </a:gridCol>
                <a:gridCol w="2549605">
                  <a:extLst>
                    <a:ext uri="{9D8B030D-6E8A-4147-A177-3AD203B41FA5}">
                      <a16:colId xmlns:a16="http://schemas.microsoft.com/office/drawing/2014/main" val="20001"/>
                    </a:ext>
                  </a:extLst>
                </a:gridCol>
              </a:tblGrid>
              <a:tr h="1255347">
                <a:tc>
                  <a:txBody>
                    <a:bodyPr/>
                    <a:lstStyle/>
                    <a:p>
                      <a:pPr marL="0" lvl="0" indent="0" algn="l">
                        <a:lnSpc>
                          <a:spcPts val="4901"/>
                        </a:lnSpc>
                        <a:spcBef>
                          <a:spcPct val="0"/>
                        </a:spcBef>
                        <a:defRPr/>
                      </a:pPr>
                      <a:r>
                        <a:rPr lang="en-US" sz="4455" u="none" strike="noStrike" spc="22">
                          <a:solidFill>
                            <a:srgbClr val="294069"/>
                          </a:solidFill>
                          <a:latin typeface="Berthold Block"/>
                          <a:ea typeface="Berthold Block"/>
                          <a:cs typeface="Berthold Block"/>
                          <a:sym typeface="Berthold Block"/>
                        </a:rPr>
                        <a:t>ANSWER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Frequency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55347">
                <a:tc>
                  <a:txBody>
                    <a:bodyPr/>
                    <a:lstStyle/>
                    <a:p>
                      <a:pPr marL="0" lvl="0" indent="0" algn="l">
                        <a:lnSpc>
                          <a:spcPts val="4901"/>
                        </a:lnSpc>
                        <a:spcBef>
                          <a:spcPct val="0"/>
                        </a:spcBef>
                        <a:defRPr/>
                      </a:pPr>
                      <a:r>
                        <a:rPr lang="en-US" sz="4455" u="none" strike="noStrike" spc="22">
                          <a:solidFill>
                            <a:srgbClr val="294069"/>
                          </a:solidFill>
                          <a:latin typeface="Berthold Block"/>
                          <a:ea typeface="Berthold Block"/>
                          <a:cs typeface="Berthold Block"/>
                          <a:sym typeface="Berthold Block"/>
                        </a:rPr>
                        <a:t>yes, frequently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60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55347">
                <a:tc>
                  <a:txBody>
                    <a:bodyPr/>
                    <a:lstStyle/>
                    <a:p>
                      <a:pPr marL="0" lvl="0" indent="0" algn="l">
                        <a:lnSpc>
                          <a:spcPts val="4901"/>
                        </a:lnSpc>
                        <a:spcBef>
                          <a:spcPct val="0"/>
                        </a:spcBef>
                        <a:defRPr/>
                      </a:pPr>
                      <a:r>
                        <a:rPr lang="en-US" sz="4455" u="none" strike="noStrike" spc="22">
                          <a:solidFill>
                            <a:srgbClr val="294069"/>
                          </a:solidFill>
                          <a:latin typeface="Berthold Block"/>
                          <a:ea typeface="Berthold Block"/>
                          <a:cs typeface="Berthold Block"/>
                          <a:sym typeface="Berthold Block"/>
                        </a:rPr>
                        <a:t>yes, occasionally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51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64812">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Rarely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85601">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No, Never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49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TextBox 11"/>
          <p:cNvSpPr txBox="1"/>
          <p:nvPr/>
        </p:nvSpPr>
        <p:spPr>
          <a:xfrm>
            <a:off x="12169777" y="729852"/>
            <a:ext cx="11121748" cy="635795"/>
          </a:xfrm>
          <a:prstGeom prst="rect">
            <a:avLst/>
          </a:prstGeom>
        </p:spPr>
        <p:txBody>
          <a:bodyPr lIns="0" tIns="0" rIns="0" bIns="0" rtlCol="0" anchor="t">
            <a:spAutoFit/>
          </a:bodyPr>
          <a:lstStyle/>
          <a:p>
            <a:pPr marL="0" lvl="0" indent="0" algn="l">
              <a:lnSpc>
                <a:spcPts val="4901"/>
              </a:lnSpc>
              <a:spcBef>
                <a:spcPct val="0"/>
              </a:spcBef>
            </a:pPr>
            <a:r>
              <a:rPr lang="en-US" sz="4455" spc="22">
                <a:solidFill>
                  <a:srgbClr val="294069"/>
                </a:solidFill>
                <a:latin typeface="Berthold Block"/>
                <a:ea typeface="Berthold Block"/>
                <a:cs typeface="Berthold Block"/>
                <a:sym typeface="Berthold Block"/>
              </a:rPr>
              <a:t>Exposure to Drugs</a:t>
            </a:r>
          </a:p>
        </p:txBody>
      </p:sp>
      <p:sp>
        <p:nvSpPr>
          <p:cNvPr id="12" name="TextBox 12"/>
          <p:cNvSpPr txBox="1"/>
          <p:nvPr/>
        </p:nvSpPr>
        <p:spPr>
          <a:xfrm>
            <a:off x="-1170535" y="1094955"/>
            <a:ext cx="6088429" cy="579484"/>
          </a:xfrm>
          <a:prstGeom prst="rect">
            <a:avLst/>
          </a:prstGeom>
        </p:spPr>
        <p:txBody>
          <a:bodyPr lIns="0" tIns="0" rIns="0" bIns="0" rtlCol="0" anchor="t">
            <a:spAutoFit/>
          </a:bodyPr>
          <a:lstStyle/>
          <a:p>
            <a:pPr marL="0" lvl="0" indent="0" algn="ctr">
              <a:lnSpc>
                <a:spcPts val="4487"/>
              </a:lnSpc>
              <a:spcBef>
                <a:spcPct val="0"/>
              </a:spcBef>
            </a:pPr>
            <a:r>
              <a:rPr lang="en-US" sz="4079" spc="20">
                <a:solidFill>
                  <a:srgbClr val="294069"/>
                </a:solidFill>
                <a:latin typeface="Berthold Block"/>
                <a:ea typeface="Berthold Block"/>
                <a:cs typeface="Berthold Block"/>
                <a:sym typeface="Berthold Block"/>
              </a:rPr>
              <a:t>Sample size: 203</a:t>
            </a:r>
          </a:p>
        </p:txBody>
      </p:sp>
      <p:sp>
        <p:nvSpPr>
          <p:cNvPr id="13" name="TextBox 13"/>
          <p:cNvSpPr txBox="1"/>
          <p:nvPr/>
        </p:nvSpPr>
        <p:spPr>
          <a:xfrm>
            <a:off x="398295" y="2658776"/>
            <a:ext cx="14993792" cy="1023268"/>
          </a:xfrm>
          <a:prstGeom prst="rect">
            <a:avLst/>
          </a:prstGeom>
        </p:spPr>
        <p:txBody>
          <a:bodyPr lIns="0" tIns="0" rIns="0" bIns="0" rtlCol="0" anchor="t">
            <a:spAutoFit/>
          </a:bodyPr>
          <a:lstStyle/>
          <a:p>
            <a:pPr algn="l">
              <a:lnSpc>
                <a:spcPts val="4107"/>
              </a:lnSpc>
            </a:pPr>
            <a:r>
              <a:rPr lang="en-US" sz="2933" spc="-29">
                <a:solidFill>
                  <a:srgbClr val="294069"/>
                </a:solidFill>
                <a:latin typeface="Garet"/>
                <a:ea typeface="Garet"/>
                <a:cs typeface="Garet"/>
                <a:sym typeface="Garet"/>
              </a:rPr>
              <a:t>X = 60 + 51 + 40 = 151 (who are exposed )</a:t>
            </a:r>
          </a:p>
          <a:p>
            <a:pPr marL="0" lvl="0" indent="0" algn="l">
              <a:lnSpc>
                <a:spcPts val="4107"/>
              </a:lnSpc>
              <a:spcBef>
                <a:spcPct val="0"/>
              </a:spcBef>
            </a:pPr>
            <a:r>
              <a:rPr lang="en-US" sz="2933" spc="-29">
                <a:solidFill>
                  <a:srgbClr val="294069"/>
                </a:solidFill>
                <a:latin typeface="Garet"/>
                <a:ea typeface="Garet"/>
                <a:cs typeface="Garet"/>
                <a:sym typeface="Garet"/>
              </a:rPr>
              <a:t> n = 203 (size)</a:t>
            </a:r>
          </a:p>
        </p:txBody>
      </p:sp>
      <p:grpSp>
        <p:nvGrpSpPr>
          <p:cNvPr id="14" name="Group 14"/>
          <p:cNvGrpSpPr/>
          <p:nvPr/>
        </p:nvGrpSpPr>
        <p:grpSpPr>
          <a:xfrm>
            <a:off x="0" y="5159050"/>
            <a:ext cx="3335494" cy="1163002"/>
            <a:chOff x="0" y="0"/>
            <a:chExt cx="878484" cy="306305"/>
          </a:xfrm>
        </p:grpSpPr>
        <p:sp>
          <p:nvSpPr>
            <p:cNvPr id="15" name="Freeform 15"/>
            <p:cNvSpPr/>
            <p:nvPr/>
          </p:nvSpPr>
          <p:spPr>
            <a:xfrm>
              <a:off x="0" y="0"/>
              <a:ext cx="878484" cy="306305"/>
            </a:xfrm>
            <a:custGeom>
              <a:avLst/>
              <a:gdLst/>
              <a:ahLst/>
              <a:cxnLst/>
              <a:rect l="l" t="t" r="r" b="b"/>
              <a:pathLst>
                <a:path w="878484" h="306305">
                  <a:moveTo>
                    <a:pt x="153152" y="0"/>
                  </a:moveTo>
                  <a:lnTo>
                    <a:pt x="725332" y="0"/>
                  </a:lnTo>
                  <a:cubicBezTo>
                    <a:pt x="809915" y="0"/>
                    <a:pt x="878484" y="68569"/>
                    <a:pt x="878484" y="153152"/>
                  </a:cubicBezTo>
                  <a:lnTo>
                    <a:pt x="878484" y="153152"/>
                  </a:lnTo>
                  <a:cubicBezTo>
                    <a:pt x="878484" y="193771"/>
                    <a:pt x="862348" y="232726"/>
                    <a:pt x="833627" y="261448"/>
                  </a:cubicBezTo>
                  <a:cubicBezTo>
                    <a:pt x="804905" y="290169"/>
                    <a:pt x="765950" y="306305"/>
                    <a:pt x="725332" y="306305"/>
                  </a:cubicBezTo>
                  <a:lnTo>
                    <a:pt x="153152" y="306305"/>
                  </a:lnTo>
                  <a:cubicBezTo>
                    <a:pt x="112534" y="306305"/>
                    <a:pt x="73579" y="290169"/>
                    <a:pt x="44857" y="261448"/>
                  </a:cubicBezTo>
                  <a:cubicBezTo>
                    <a:pt x="16136" y="232726"/>
                    <a:pt x="0" y="193771"/>
                    <a:pt x="0" y="153152"/>
                  </a:cubicBezTo>
                  <a:lnTo>
                    <a:pt x="0" y="153152"/>
                  </a:lnTo>
                  <a:cubicBezTo>
                    <a:pt x="0" y="112534"/>
                    <a:pt x="16136" y="73579"/>
                    <a:pt x="44857" y="44857"/>
                  </a:cubicBezTo>
                  <a:cubicBezTo>
                    <a:pt x="73579" y="16136"/>
                    <a:pt x="112534" y="0"/>
                    <a:pt x="153152" y="0"/>
                  </a:cubicBezTo>
                  <a:close/>
                </a:path>
              </a:pathLst>
            </a:custGeom>
            <a:solidFill>
              <a:srgbClr val="A1D4E1"/>
            </a:solidFill>
            <a:ln cap="rnd">
              <a:noFill/>
              <a:prstDash val="solid"/>
              <a:round/>
            </a:ln>
          </p:spPr>
        </p:sp>
        <p:sp>
          <p:nvSpPr>
            <p:cNvPr id="16" name="TextBox 16"/>
            <p:cNvSpPr txBox="1"/>
            <p:nvPr/>
          </p:nvSpPr>
          <p:spPr>
            <a:xfrm>
              <a:off x="0" y="0"/>
              <a:ext cx="878484" cy="306305"/>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17" name="TextBox 17"/>
          <p:cNvSpPr txBox="1"/>
          <p:nvPr/>
        </p:nvSpPr>
        <p:spPr>
          <a:xfrm>
            <a:off x="-1376467" y="5469858"/>
            <a:ext cx="6088429" cy="579484"/>
          </a:xfrm>
          <a:prstGeom prst="rect">
            <a:avLst/>
          </a:prstGeom>
        </p:spPr>
        <p:txBody>
          <a:bodyPr lIns="0" tIns="0" rIns="0" bIns="0" rtlCol="0" anchor="t">
            <a:spAutoFit/>
          </a:bodyPr>
          <a:lstStyle/>
          <a:p>
            <a:pPr marL="0" lvl="0" indent="0" algn="ctr">
              <a:lnSpc>
                <a:spcPts val="4487"/>
              </a:lnSpc>
              <a:spcBef>
                <a:spcPct val="0"/>
              </a:spcBef>
            </a:pPr>
            <a:r>
              <a:rPr lang="en-US" sz="4079" spc="20">
                <a:solidFill>
                  <a:srgbClr val="294069"/>
                </a:solidFill>
                <a:latin typeface="Berthold Block"/>
                <a:ea typeface="Berthold Block"/>
                <a:cs typeface="Berthold Block"/>
                <a:sym typeface="Berthold Block"/>
              </a:rPr>
              <a:t>Conclusion:</a:t>
            </a:r>
          </a:p>
        </p:txBody>
      </p:sp>
      <p:grpSp>
        <p:nvGrpSpPr>
          <p:cNvPr id="18" name="Group 18"/>
          <p:cNvGrpSpPr/>
          <p:nvPr/>
        </p:nvGrpSpPr>
        <p:grpSpPr>
          <a:xfrm>
            <a:off x="4190404" y="4063044"/>
            <a:ext cx="3335494" cy="1163002"/>
            <a:chOff x="0" y="0"/>
            <a:chExt cx="878484" cy="306305"/>
          </a:xfrm>
        </p:grpSpPr>
        <p:sp>
          <p:nvSpPr>
            <p:cNvPr id="19" name="Freeform 19"/>
            <p:cNvSpPr/>
            <p:nvPr/>
          </p:nvSpPr>
          <p:spPr>
            <a:xfrm>
              <a:off x="0" y="0"/>
              <a:ext cx="878484" cy="306305"/>
            </a:xfrm>
            <a:custGeom>
              <a:avLst/>
              <a:gdLst/>
              <a:ahLst/>
              <a:cxnLst/>
              <a:rect l="l" t="t" r="r" b="b"/>
              <a:pathLst>
                <a:path w="878484" h="306305">
                  <a:moveTo>
                    <a:pt x="0" y="0"/>
                  </a:moveTo>
                  <a:lnTo>
                    <a:pt x="878484" y="0"/>
                  </a:lnTo>
                  <a:lnTo>
                    <a:pt x="878484" y="306305"/>
                  </a:lnTo>
                  <a:lnTo>
                    <a:pt x="0" y="306305"/>
                  </a:lnTo>
                  <a:close/>
                </a:path>
              </a:pathLst>
            </a:custGeom>
            <a:solidFill>
              <a:srgbClr val="A1D4E1"/>
            </a:solidFill>
            <a:ln cap="sq">
              <a:noFill/>
              <a:prstDash val="solid"/>
              <a:miter/>
            </a:ln>
          </p:spPr>
        </p:sp>
        <p:sp>
          <p:nvSpPr>
            <p:cNvPr id="20" name="TextBox 20"/>
            <p:cNvSpPr txBox="1"/>
            <p:nvPr/>
          </p:nvSpPr>
          <p:spPr>
            <a:xfrm>
              <a:off x="0" y="0"/>
              <a:ext cx="878484" cy="306305"/>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21" name="TextBox 21"/>
          <p:cNvSpPr txBox="1"/>
          <p:nvPr/>
        </p:nvSpPr>
        <p:spPr>
          <a:xfrm>
            <a:off x="2813937" y="4286209"/>
            <a:ext cx="6088429" cy="579484"/>
          </a:xfrm>
          <a:prstGeom prst="rect">
            <a:avLst/>
          </a:prstGeom>
        </p:spPr>
        <p:txBody>
          <a:bodyPr lIns="0" tIns="0" rIns="0" bIns="0" rtlCol="0" anchor="t">
            <a:spAutoFit/>
          </a:bodyPr>
          <a:lstStyle/>
          <a:p>
            <a:pPr marL="0" lvl="0" indent="0" algn="ctr">
              <a:lnSpc>
                <a:spcPts val="4487"/>
              </a:lnSpc>
              <a:spcBef>
                <a:spcPct val="0"/>
              </a:spcBef>
            </a:pPr>
            <a:r>
              <a:rPr lang="en-US" sz="4079" spc="20">
                <a:solidFill>
                  <a:srgbClr val="294069"/>
                </a:solidFill>
                <a:latin typeface="Berthold Block"/>
                <a:ea typeface="Berthold Block"/>
                <a:cs typeface="Berthold Block"/>
                <a:sym typeface="Berthold Block"/>
              </a:rPr>
              <a:t>proportion : x/n</a:t>
            </a:r>
          </a:p>
        </p:txBody>
      </p:sp>
      <p:grpSp>
        <p:nvGrpSpPr>
          <p:cNvPr id="22" name="Group 22"/>
          <p:cNvGrpSpPr/>
          <p:nvPr/>
        </p:nvGrpSpPr>
        <p:grpSpPr>
          <a:xfrm>
            <a:off x="424040" y="6531601"/>
            <a:ext cx="9149782" cy="2538430"/>
            <a:chOff x="0" y="0"/>
            <a:chExt cx="2409819" cy="668558"/>
          </a:xfrm>
        </p:grpSpPr>
        <p:sp>
          <p:nvSpPr>
            <p:cNvPr id="23" name="Freeform 23"/>
            <p:cNvSpPr/>
            <p:nvPr/>
          </p:nvSpPr>
          <p:spPr>
            <a:xfrm>
              <a:off x="0" y="0"/>
              <a:ext cx="2409819" cy="668558"/>
            </a:xfrm>
            <a:custGeom>
              <a:avLst/>
              <a:gdLst/>
              <a:ahLst/>
              <a:cxnLst/>
              <a:rect l="l" t="t" r="r" b="b"/>
              <a:pathLst>
                <a:path w="2409819" h="668558">
                  <a:moveTo>
                    <a:pt x="37230" y="0"/>
                  </a:moveTo>
                  <a:lnTo>
                    <a:pt x="2372589" y="0"/>
                  </a:lnTo>
                  <a:cubicBezTo>
                    <a:pt x="2382463" y="0"/>
                    <a:pt x="2391933" y="3922"/>
                    <a:pt x="2398915" y="10904"/>
                  </a:cubicBezTo>
                  <a:cubicBezTo>
                    <a:pt x="2405897" y="17886"/>
                    <a:pt x="2409819" y="27356"/>
                    <a:pt x="2409819" y="37230"/>
                  </a:cubicBezTo>
                  <a:lnTo>
                    <a:pt x="2409819" y="631328"/>
                  </a:lnTo>
                  <a:cubicBezTo>
                    <a:pt x="2409819" y="651889"/>
                    <a:pt x="2393151" y="668558"/>
                    <a:pt x="2372589" y="668558"/>
                  </a:cubicBezTo>
                  <a:lnTo>
                    <a:pt x="37230" y="668558"/>
                  </a:lnTo>
                  <a:cubicBezTo>
                    <a:pt x="27356" y="668558"/>
                    <a:pt x="17886" y="664635"/>
                    <a:pt x="10904" y="657653"/>
                  </a:cubicBezTo>
                  <a:cubicBezTo>
                    <a:pt x="3922" y="650671"/>
                    <a:pt x="0" y="641202"/>
                    <a:pt x="0" y="631328"/>
                  </a:cubicBezTo>
                  <a:lnTo>
                    <a:pt x="0" y="37230"/>
                  </a:lnTo>
                  <a:cubicBezTo>
                    <a:pt x="0" y="27356"/>
                    <a:pt x="3922" y="17886"/>
                    <a:pt x="10904" y="10904"/>
                  </a:cubicBezTo>
                  <a:cubicBezTo>
                    <a:pt x="17886" y="3922"/>
                    <a:pt x="27356" y="0"/>
                    <a:pt x="37230" y="0"/>
                  </a:cubicBezTo>
                  <a:close/>
                </a:path>
              </a:pathLst>
            </a:custGeom>
            <a:solidFill>
              <a:srgbClr val="635A92"/>
            </a:solidFill>
            <a:ln cap="rnd">
              <a:noFill/>
              <a:prstDash val="solid"/>
              <a:round/>
            </a:ln>
          </p:spPr>
        </p:sp>
        <p:sp>
          <p:nvSpPr>
            <p:cNvPr id="24" name="TextBox 24"/>
            <p:cNvSpPr txBox="1"/>
            <p:nvPr/>
          </p:nvSpPr>
          <p:spPr>
            <a:xfrm>
              <a:off x="0" y="0"/>
              <a:ext cx="2409819" cy="668558"/>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25" name="TextBox 25"/>
          <p:cNvSpPr txBox="1"/>
          <p:nvPr/>
        </p:nvSpPr>
        <p:spPr>
          <a:xfrm>
            <a:off x="638950" y="6901060"/>
            <a:ext cx="8719960" cy="1163911"/>
          </a:xfrm>
          <a:prstGeom prst="rect">
            <a:avLst/>
          </a:prstGeom>
        </p:spPr>
        <p:txBody>
          <a:bodyPr lIns="0" tIns="0" rIns="0" bIns="0" rtlCol="0" anchor="t">
            <a:spAutoFit/>
          </a:bodyPr>
          <a:lstStyle/>
          <a:p>
            <a:pPr marL="0" lvl="0" indent="0" algn="l">
              <a:lnSpc>
                <a:spcPts val="4664"/>
              </a:lnSpc>
              <a:spcBef>
                <a:spcPct val="0"/>
              </a:spcBef>
            </a:pPr>
            <a:r>
              <a:rPr lang="en-US" sz="3331" spc="-33">
                <a:solidFill>
                  <a:srgbClr val="E7F1F4"/>
                </a:solidFill>
                <a:latin typeface="Garet"/>
                <a:ea typeface="Garet"/>
                <a:cs typeface="Garet"/>
                <a:sym typeface="Garet"/>
              </a:rPr>
              <a:t>The data shows that 77% of participants are exposed to drugs/nicotine use.</a:t>
            </a: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anim calcmode="lin" valueType="num">
                                      <p:cBhvr>
                                        <p:cTn id="8" dur="400" fill="hold"/>
                                        <p:tgtEl>
                                          <p:spTgt spid="12"/>
                                        </p:tgtEl>
                                        <p:attrNameLst>
                                          <p:attrName>ppt_x</p:attrName>
                                        </p:attrNameLst>
                                      </p:cBhvr>
                                      <p:tavLst>
                                        <p:tav tm="0">
                                          <p:val>
                                            <p:strVal val="#ppt_x"/>
                                          </p:val>
                                        </p:tav>
                                        <p:tav tm="100000">
                                          <p:val>
                                            <p:strVal val="#ppt_x"/>
                                          </p:val>
                                        </p:tav>
                                      </p:tavLst>
                                    </p:anim>
                                    <p:anim calcmode="lin" valueType="num">
                                      <p:cBhvr>
                                        <p:cTn id="9" dur="4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400"/>
                                        <p:tgtEl>
                                          <p:spTgt spid="5"/>
                                        </p:tgtEl>
                                      </p:cBhvr>
                                    </p:animEffect>
                                    <p:anim calcmode="lin" valueType="num">
                                      <p:cBhvr>
                                        <p:cTn id="13" dur="400" fill="hold"/>
                                        <p:tgtEl>
                                          <p:spTgt spid="5"/>
                                        </p:tgtEl>
                                        <p:attrNameLst>
                                          <p:attrName>ppt_x</p:attrName>
                                        </p:attrNameLst>
                                      </p:cBhvr>
                                      <p:tavLst>
                                        <p:tav tm="0">
                                          <p:val>
                                            <p:strVal val="#ppt_x"/>
                                          </p:val>
                                        </p:tav>
                                        <p:tav tm="100000">
                                          <p:val>
                                            <p:strVal val="#ppt_x"/>
                                          </p:val>
                                        </p:tav>
                                      </p:tavLst>
                                    </p:anim>
                                    <p:anim calcmode="lin" valueType="num">
                                      <p:cBhvr>
                                        <p:cTn id="14" dur="4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400"/>
                                        <p:tgtEl>
                                          <p:spTgt spid="13"/>
                                        </p:tgtEl>
                                      </p:cBhvr>
                                    </p:animEffect>
                                    <p:anim calcmode="lin" valueType="num">
                                      <p:cBhvr>
                                        <p:cTn id="18" dur="400" fill="hold"/>
                                        <p:tgtEl>
                                          <p:spTgt spid="13"/>
                                        </p:tgtEl>
                                        <p:attrNameLst>
                                          <p:attrName>ppt_x</p:attrName>
                                        </p:attrNameLst>
                                      </p:cBhvr>
                                      <p:tavLst>
                                        <p:tav tm="0">
                                          <p:val>
                                            <p:strVal val="#ppt_x"/>
                                          </p:val>
                                        </p:tav>
                                        <p:tav tm="100000">
                                          <p:val>
                                            <p:strVal val="#ppt_x"/>
                                          </p:val>
                                        </p:tav>
                                      </p:tavLst>
                                    </p:anim>
                                    <p:anim calcmode="lin" valueType="num">
                                      <p:cBhvr>
                                        <p:cTn id="19" dur="4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400"/>
                                        <p:tgtEl>
                                          <p:spTgt spid="21"/>
                                        </p:tgtEl>
                                      </p:cBhvr>
                                    </p:animEffect>
                                    <p:anim calcmode="lin" valueType="num">
                                      <p:cBhvr>
                                        <p:cTn id="23" dur="400" fill="hold"/>
                                        <p:tgtEl>
                                          <p:spTgt spid="21"/>
                                        </p:tgtEl>
                                        <p:attrNameLst>
                                          <p:attrName>ppt_x</p:attrName>
                                        </p:attrNameLst>
                                      </p:cBhvr>
                                      <p:tavLst>
                                        <p:tav tm="0">
                                          <p:val>
                                            <p:strVal val="#ppt_x"/>
                                          </p:val>
                                        </p:tav>
                                        <p:tav tm="100000">
                                          <p:val>
                                            <p:strVal val="#ppt_x"/>
                                          </p:val>
                                        </p:tav>
                                      </p:tavLst>
                                    </p:anim>
                                    <p:anim calcmode="lin" valueType="num">
                                      <p:cBhvr>
                                        <p:cTn id="24" dur="4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400"/>
                                        <p:tgtEl>
                                          <p:spTgt spid="17"/>
                                        </p:tgtEl>
                                      </p:cBhvr>
                                    </p:animEffect>
                                    <p:anim calcmode="lin" valueType="num">
                                      <p:cBhvr>
                                        <p:cTn id="28" dur="400" fill="hold"/>
                                        <p:tgtEl>
                                          <p:spTgt spid="17"/>
                                        </p:tgtEl>
                                        <p:attrNameLst>
                                          <p:attrName>ppt_x</p:attrName>
                                        </p:attrNameLst>
                                      </p:cBhvr>
                                      <p:tavLst>
                                        <p:tav tm="0">
                                          <p:val>
                                            <p:strVal val="#ppt_x"/>
                                          </p:val>
                                        </p:tav>
                                        <p:tav tm="100000">
                                          <p:val>
                                            <p:strVal val="#ppt_x"/>
                                          </p:val>
                                        </p:tav>
                                      </p:tavLst>
                                    </p:anim>
                                    <p:anim calcmode="lin" valueType="num">
                                      <p:cBhvr>
                                        <p:cTn id="29" dur="4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400"/>
                                        <p:tgtEl>
                                          <p:spTgt spid="25"/>
                                        </p:tgtEl>
                                      </p:cBhvr>
                                    </p:animEffect>
                                    <p:anim calcmode="lin" valueType="num">
                                      <p:cBhvr>
                                        <p:cTn id="33" dur="400" fill="hold"/>
                                        <p:tgtEl>
                                          <p:spTgt spid="25"/>
                                        </p:tgtEl>
                                        <p:attrNameLst>
                                          <p:attrName>ppt_x</p:attrName>
                                        </p:attrNameLst>
                                      </p:cBhvr>
                                      <p:tavLst>
                                        <p:tav tm="0">
                                          <p:val>
                                            <p:strVal val="#ppt_x"/>
                                          </p:val>
                                        </p:tav>
                                        <p:tav tm="100000">
                                          <p:val>
                                            <p:strVal val="#ppt_x"/>
                                          </p:val>
                                        </p:tav>
                                      </p:tavLst>
                                    </p:anim>
                                    <p:anim calcmode="lin" valueType="num">
                                      <p:cBhvr>
                                        <p:cTn id="34" dur="4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400"/>
                                        <p:tgtEl>
                                          <p:spTgt spid="10"/>
                                        </p:tgtEl>
                                      </p:cBhvr>
                                    </p:animEffect>
                                    <p:anim calcmode="lin" valueType="num">
                                      <p:cBhvr>
                                        <p:cTn id="38" dur="400" fill="hold"/>
                                        <p:tgtEl>
                                          <p:spTgt spid="10"/>
                                        </p:tgtEl>
                                        <p:attrNameLst>
                                          <p:attrName>ppt_x</p:attrName>
                                        </p:attrNameLst>
                                      </p:cBhvr>
                                      <p:tavLst>
                                        <p:tav tm="0">
                                          <p:val>
                                            <p:strVal val="#ppt_x"/>
                                          </p:val>
                                        </p:tav>
                                        <p:tav tm="100000">
                                          <p:val>
                                            <p:strVal val="#ppt_x"/>
                                          </p:val>
                                        </p:tav>
                                      </p:tavLst>
                                    </p:anim>
                                    <p:anim calcmode="lin" valueType="num">
                                      <p:cBhvr>
                                        <p:cTn id="39" dur="4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400"/>
                                        <p:tgtEl>
                                          <p:spTgt spid="11"/>
                                        </p:tgtEl>
                                      </p:cBhvr>
                                    </p:animEffect>
                                    <p:anim calcmode="lin" valueType="num">
                                      <p:cBhvr>
                                        <p:cTn id="43" dur="400" fill="hold"/>
                                        <p:tgtEl>
                                          <p:spTgt spid="11"/>
                                        </p:tgtEl>
                                        <p:attrNameLst>
                                          <p:attrName>ppt_x</p:attrName>
                                        </p:attrNameLst>
                                      </p:cBhvr>
                                      <p:tavLst>
                                        <p:tav tm="0">
                                          <p:val>
                                            <p:strVal val="#ppt_x"/>
                                          </p:val>
                                        </p:tav>
                                        <p:tav tm="100000">
                                          <p:val>
                                            <p:strVal val="#ppt_x"/>
                                          </p:val>
                                        </p:tav>
                                      </p:tavLst>
                                    </p:anim>
                                    <p:anim calcmode="lin" valueType="num">
                                      <p:cBhvr>
                                        <p:cTn id="44" dur="4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7" grpId="0"/>
      <p:bldP spid="21"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281349"/>
            <a:ext cx="5651254" cy="2620098"/>
            <a:chOff x="0" y="0"/>
            <a:chExt cx="1488396" cy="690067"/>
          </a:xfrm>
        </p:grpSpPr>
        <p:sp>
          <p:nvSpPr>
            <p:cNvPr id="3" name="Freeform 3"/>
            <p:cNvSpPr/>
            <p:nvPr/>
          </p:nvSpPr>
          <p:spPr>
            <a:xfrm>
              <a:off x="0" y="0"/>
              <a:ext cx="1488396" cy="690067"/>
            </a:xfrm>
            <a:custGeom>
              <a:avLst/>
              <a:gdLst/>
              <a:ahLst/>
              <a:cxnLst/>
              <a:rect l="l" t="t" r="r" b="b"/>
              <a:pathLst>
                <a:path w="1488396" h="690067">
                  <a:moveTo>
                    <a:pt x="127405" y="0"/>
                  </a:moveTo>
                  <a:lnTo>
                    <a:pt x="1360991" y="0"/>
                  </a:lnTo>
                  <a:cubicBezTo>
                    <a:pt x="1431355" y="0"/>
                    <a:pt x="1488396" y="57041"/>
                    <a:pt x="1488396" y="127405"/>
                  </a:cubicBezTo>
                  <a:lnTo>
                    <a:pt x="1488396" y="562662"/>
                  </a:lnTo>
                  <a:cubicBezTo>
                    <a:pt x="1488396" y="596452"/>
                    <a:pt x="1474973" y="628858"/>
                    <a:pt x="1451080" y="652751"/>
                  </a:cubicBezTo>
                  <a:cubicBezTo>
                    <a:pt x="1427187" y="676644"/>
                    <a:pt x="1394781" y="690067"/>
                    <a:pt x="1360991" y="690067"/>
                  </a:cubicBezTo>
                  <a:lnTo>
                    <a:pt x="127405" y="690067"/>
                  </a:lnTo>
                  <a:cubicBezTo>
                    <a:pt x="57041" y="690067"/>
                    <a:pt x="0" y="633026"/>
                    <a:pt x="0" y="562662"/>
                  </a:cubicBezTo>
                  <a:lnTo>
                    <a:pt x="0" y="127405"/>
                  </a:lnTo>
                  <a:cubicBezTo>
                    <a:pt x="0" y="57041"/>
                    <a:pt x="57041" y="0"/>
                    <a:pt x="127405" y="0"/>
                  </a:cubicBezTo>
                  <a:close/>
                </a:path>
              </a:pathLst>
            </a:custGeom>
            <a:solidFill>
              <a:srgbClr val="A1D4E1"/>
            </a:solidFill>
            <a:ln cap="rnd">
              <a:noFill/>
              <a:prstDash val="solid"/>
              <a:round/>
            </a:ln>
          </p:spPr>
        </p:sp>
        <p:sp>
          <p:nvSpPr>
            <p:cNvPr id="4" name="TextBox 4"/>
            <p:cNvSpPr txBox="1"/>
            <p:nvPr/>
          </p:nvSpPr>
          <p:spPr>
            <a:xfrm>
              <a:off x="0" y="0"/>
              <a:ext cx="1488396" cy="690067"/>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5" name="Freeform 5"/>
          <p:cNvSpPr/>
          <p:nvPr/>
        </p:nvSpPr>
        <p:spPr>
          <a:xfrm rot="-354750">
            <a:off x="14453359" y="5736962"/>
            <a:ext cx="1627316" cy="4444350"/>
          </a:xfrm>
          <a:custGeom>
            <a:avLst/>
            <a:gdLst/>
            <a:ahLst/>
            <a:cxnLst/>
            <a:rect l="l" t="t" r="r" b="b"/>
            <a:pathLst>
              <a:path w="1627316" h="4444350">
                <a:moveTo>
                  <a:pt x="0" y="0"/>
                </a:moveTo>
                <a:lnTo>
                  <a:pt x="1627315" y="0"/>
                </a:lnTo>
                <a:lnTo>
                  <a:pt x="1627315" y="4444349"/>
                </a:lnTo>
                <a:lnTo>
                  <a:pt x="0" y="44443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324421">
            <a:off x="15838783" y="7864956"/>
            <a:ext cx="2841034" cy="2786689"/>
          </a:xfrm>
          <a:custGeom>
            <a:avLst/>
            <a:gdLst/>
            <a:ahLst/>
            <a:cxnLst/>
            <a:rect l="l" t="t" r="r" b="b"/>
            <a:pathLst>
              <a:path w="2841034" h="2786689">
                <a:moveTo>
                  <a:pt x="0" y="0"/>
                </a:moveTo>
                <a:lnTo>
                  <a:pt x="2841034" y="0"/>
                </a:lnTo>
                <a:lnTo>
                  <a:pt x="2841034" y="2786688"/>
                </a:lnTo>
                <a:lnTo>
                  <a:pt x="0" y="2786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521636" y="522604"/>
            <a:ext cx="14694527" cy="1088391"/>
          </a:xfrm>
          <a:prstGeom prst="rect">
            <a:avLst/>
          </a:prstGeom>
        </p:spPr>
        <p:txBody>
          <a:bodyPr lIns="0" tIns="0" rIns="0" bIns="0" rtlCol="0" anchor="t">
            <a:spAutoFit/>
          </a:bodyPr>
          <a:lstStyle/>
          <a:p>
            <a:pPr marL="0" lvl="0" indent="0" algn="ctr">
              <a:lnSpc>
                <a:spcPts val="8470"/>
              </a:lnSpc>
              <a:spcBef>
                <a:spcPct val="0"/>
              </a:spcBef>
            </a:pPr>
            <a:r>
              <a:rPr lang="en-US" sz="7700" spc="38">
                <a:solidFill>
                  <a:srgbClr val="294069"/>
                </a:solidFill>
                <a:latin typeface="Berthold Block"/>
                <a:ea typeface="Berthold Block"/>
                <a:cs typeface="Berthold Block"/>
                <a:sym typeface="Berthold Block"/>
              </a:rPr>
              <a:t>RESULTS</a:t>
            </a:r>
          </a:p>
        </p:txBody>
      </p:sp>
      <p:sp>
        <p:nvSpPr>
          <p:cNvPr id="8" name="TextBox 8"/>
          <p:cNvSpPr txBox="1"/>
          <p:nvPr/>
        </p:nvSpPr>
        <p:spPr>
          <a:xfrm>
            <a:off x="4059218" y="4066872"/>
            <a:ext cx="671139" cy="565150"/>
          </a:xfrm>
          <a:prstGeom prst="rect">
            <a:avLst/>
          </a:prstGeom>
        </p:spPr>
        <p:txBody>
          <a:bodyPr lIns="0" tIns="0" rIns="0" bIns="0" rtlCol="0" anchor="t">
            <a:spAutoFit/>
          </a:bodyPr>
          <a:lstStyle/>
          <a:p>
            <a:pPr marL="0" lvl="0" indent="0" algn="ctr">
              <a:lnSpc>
                <a:spcPts val="4399"/>
              </a:lnSpc>
              <a:spcBef>
                <a:spcPct val="0"/>
              </a:spcBef>
            </a:pPr>
            <a:r>
              <a:rPr lang="en-US" sz="3999" spc="19">
                <a:solidFill>
                  <a:srgbClr val="FFFFFF"/>
                </a:solidFill>
                <a:latin typeface="Berthold Block"/>
                <a:ea typeface="Berthold Block"/>
                <a:cs typeface="Berthold Block"/>
                <a:sym typeface="Berthold Block"/>
              </a:rPr>
              <a:t>1</a:t>
            </a:r>
          </a:p>
        </p:txBody>
      </p:sp>
      <p:sp>
        <p:nvSpPr>
          <p:cNvPr id="9" name="TextBox 9"/>
          <p:cNvSpPr txBox="1"/>
          <p:nvPr/>
        </p:nvSpPr>
        <p:spPr>
          <a:xfrm>
            <a:off x="13557643" y="4066872"/>
            <a:ext cx="671139" cy="565150"/>
          </a:xfrm>
          <a:prstGeom prst="rect">
            <a:avLst/>
          </a:prstGeom>
        </p:spPr>
        <p:txBody>
          <a:bodyPr lIns="0" tIns="0" rIns="0" bIns="0" rtlCol="0" anchor="t">
            <a:spAutoFit/>
          </a:bodyPr>
          <a:lstStyle/>
          <a:p>
            <a:pPr marL="0" lvl="0" indent="0" algn="ctr">
              <a:lnSpc>
                <a:spcPts val="4399"/>
              </a:lnSpc>
              <a:spcBef>
                <a:spcPct val="0"/>
              </a:spcBef>
            </a:pPr>
            <a:r>
              <a:rPr lang="en-US" sz="3999" spc="19">
                <a:solidFill>
                  <a:srgbClr val="FFFFFF"/>
                </a:solidFill>
                <a:latin typeface="Berthold Block"/>
                <a:ea typeface="Berthold Block"/>
                <a:cs typeface="Berthold Block"/>
                <a:sym typeface="Berthold Block"/>
              </a:rPr>
              <a:t>3</a:t>
            </a:r>
          </a:p>
        </p:txBody>
      </p:sp>
      <p:pic>
        <p:nvPicPr>
          <p:cNvPr id="10" name="Picture 10"/>
          <p:cNvPicPr>
            <a:picLocks noChangeAspect="1"/>
          </p:cNvPicPr>
          <p:nvPr/>
        </p:nvPicPr>
        <p:blipFill>
          <a:blip r:embed="rId6"/>
          <a:stretch>
            <a:fillRect/>
          </a:stretch>
        </p:blipFill>
        <p:spPr>
          <a:xfrm>
            <a:off x="4471911" y="922962"/>
            <a:ext cx="9344178" cy="1021531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400"/>
                                        <p:tgtEl>
                                          <p:spTgt spid="10"/>
                                        </p:tgtEl>
                                      </p:cBhvr>
                                    </p:animEffect>
                                    <p:anim calcmode="lin" valueType="num">
                                      <p:cBhvr>
                                        <p:cTn id="13" dur="400" fill="hold"/>
                                        <p:tgtEl>
                                          <p:spTgt spid="10"/>
                                        </p:tgtEl>
                                        <p:attrNameLst>
                                          <p:attrName>ppt_x</p:attrName>
                                        </p:attrNameLst>
                                      </p:cBhvr>
                                      <p:tavLst>
                                        <p:tav tm="0">
                                          <p:val>
                                            <p:strVal val="#ppt_x"/>
                                          </p:val>
                                        </p:tav>
                                        <p:tav tm="100000">
                                          <p:val>
                                            <p:strVal val="#ppt_x"/>
                                          </p:val>
                                        </p:tav>
                                      </p:tavLst>
                                    </p:anim>
                                    <p:anim calcmode="lin" valueType="num">
                                      <p:cBhvr>
                                        <p:cTn id="14" dur="4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10691926" y="0"/>
            <a:ext cx="7596074" cy="10287000"/>
            <a:chOff x="0" y="0"/>
            <a:chExt cx="2000612" cy="2709333"/>
          </a:xfrm>
        </p:grpSpPr>
        <p:sp>
          <p:nvSpPr>
            <p:cNvPr id="3" name="Freeform 3"/>
            <p:cNvSpPr/>
            <p:nvPr/>
          </p:nvSpPr>
          <p:spPr>
            <a:xfrm>
              <a:off x="0" y="0"/>
              <a:ext cx="2000612" cy="2709333"/>
            </a:xfrm>
            <a:custGeom>
              <a:avLst/>
              <a:gdLst/>
              <a:ahLst/>
              <a:cxnLst/>
              <a:rect l="l" t="t" r="r" b="b"/>
              <a:pathLst>
                <a:path w="2000612" h="2709333">
                  <a:moveTo>
                    <a:pt x="0" y="0"/>
                  </a:moveTo>
                  <a:lnTo>
                    <a:pt x="2000612" y="0"/>
                  </a:lnTo>
                  <a:lnTo>
                    <a:pt x="2000612" y="2709333"/>
                  </a:lnTo>
                  <a:lnTo>
                    <a:pt x="0" y="2709333"/>
                  </a:lnTo>
                  <a:close/>
                </a:path>
              </a:pathLst>
            </a:custGeom>
            <a:solidFill>
              <a:srgbClr val="A1D4E1"/>
            </a:solidFill>
          </p:spPr>
        </p:sp>
        <p:sp>
          <p:nvSpPr>
            <p:cNvPr id="4" name="TextBox 4"/>
            <p:cNvSpPr txBox="1"/>
            <p:nvPr/>
          </p:nvSpPr>
          <p:spPr>
            <a:xfrm>
              <a:off x="0" y="0"/>
              <a:ext cx="2000612" cy="2709333"/>
            </a:xfrm>
            <a:prstGeom prst="rect">
              <a:avLst/>
            </a:prstGeom>
          </p:spPr>
          <p:txBody>
            <a:bodyPr lIns="50800" tIns="50800" rIns="50800" bIns="50800" rtlCol="0" anchor="ctr"/>
            <a:lstStyle/>
            <a:p>
              <a:pPr algn="ctr">
                <a:lnSpc>
                  <a:spcPts val="2639"/>
                </a:lnSpc>
              </a:pPr>
              <a:endParaRPr/>
            </a:p>
          </p:txBody>
        </p:sp>
      </p:grpSp>
      <p:sp>
        <p:nvSpPr>
          <p:cNvPr id="5" name="TextBox 5"/>
          <p:cNvSpPr txBox="1"/>
          <p:nvPr/>
        </p:nvSpPr>
        <p:spPr>
          <a:xfrm>
            <a:off x="343857" y="84251"/>
            <a:ext cx="10704835" cy="1253103"/>
          </a:xfrm>
          <a:prstGeom prst="rect">
            <a:avLst/>
          </a:prstGeom>
        </p:spPr>
        <p:txBody>
          <a:bodyPr lIns="0" tIns="0" rIns="0" bIns="0" rtlCol="0" anchor="t">
            <a:spAutoFit/>
          </a:bodyPr>
          <a:lstStyle/>
          <a:p>
            <a:pPr marL="0" lvl="0" indent="0" algn="l">
              <a:lnSpc>
                <a:spcPts val="4901"/>
              </a:lnSpc>
              <a:spcBef>
                <a:spcPct val="0"/>
              </a:spcBef>
            </a:pPr>
            <a:r>
              <a:rPr lang="en-US" sz="4455" spc="22">
                <a:solidFill>
                  <a:srgbClr val="294069"/>
                </a:solidFill>
                <a:latin typeface="Berthold Block"/>
                <a:ea typeface="Berthold Block"/>
                <a:cs typeface="Berthold Block"/>
                <a:sym typeface="Berthold Block"/>
              </a:rPr>
              <a:t>Hypothesis no: 01 Have you ever felt peer pressure to use nicotine or drugs?</a:t>
            </a:r>
          </a:p>
        </p:txBody>
      </p:sp>
      <p:sp>
        <p:nvSpPr>
          <p:cNvPr id="6" name="TextBox 6"/>
          <p:cNvSpPr txBox="1"/>
          <p:nvPr/>
        </p:nvSpPr>
        <p:spPr>
          <a:xfrm>
            <a:off x="343857" y="1289729"/>
            <a:ext cx="9549389" cy="9232265"/>
          </a:xfrm>
          <a:prstGeom prst="rect">
            <a:avLst/>
          </a:prstGeom>
        </p:spPr>
        <p:txBody>
          <a:bodyPr lIns="0" tIns="0" rIns="0" bIns="0" rtlCol="0" anchor="t">
            <a:spAutoFit/>
          </a:bodyPr>
          <a:lstStyle/>
          <a:p>
            <a:pPr marL="626114" lvl="1" indent="-313057" algn="l">
              <a:lnSpc>
                <a:spcPts val="4060"/>
              </a:lnSpc>
              <a:buFont typeface="Arial"/>
              <a:buChar char="•"/>
            </a:pPr>
            <a:r>
              <a:rPr lang="en-US" sz="2900" spc="-29">
                <a:solidFill>
                  <a:srgbClr val="294069"/>
                </a:solidFill>
                <a:latin typeface="Garet"/>
                <a:ea typeface="Garet"/>
                <a:cs typeface="Garet"/>
                <a:sym typeface="Garet"/>
              </a:rPr>
              <a:t>H₀: 50% of students did not felt peer pressure.</a:t>
            </a:r>
          </a:p>
          <a:p>
            <a:pPr marL="626114" lvl="1" indent="-313057" algn="l">
              <a:lnSpc>
                <a:spcPts val="4060"/>
              </a:lnSpc>
              <a:buFont typeface="Arial"/>
              <a:buChar char="•"/>
            </a:pPr>
            <a:r>
              <a:rPr lang="en-US" sz="2900" spc="-29">
                <a:solidFill>
                  <a:srgbClr val="294069"/>
                </a:solidFill>
                <a:latin typeface="Garet"/>
                <a:ea typeface="Garet"/>
                <a:cs typeface="Garet"/>
                <a:sym typeface="Garet"/>
              </a:rPr>
              <a:t>H₁: More than 50% of students did not  felt peer pressure.</a:t>
            </a:r>
          </a:p>
          <a:p>
            <a:pPr algn="l">
              <a:lnSpc>
                <a:spcPts val="4060"/>
              </a:lnSpc>
            </a:pPr>
            <a:r>
              <a:rPr lang="en-US" sz="2900" spc="-29">
                <a:solidFill>
                  <a:srgbClr val="294069"/>
                </a:solidFill>
                <a:latin typeface="Garet"/>
                <a:ea typeface="Garet"/>
                <a:cs typeface="Garet"/>
                <a:sym typeface="Garet"/>
              </a:rPr>
              <a:t>  </a:t>
            </a:r>
            <a:r>
              <a:rPr lang="en-US" sz="2900" b="1" spc="-29">
                <a:solidFill>
                  <a:srgbClr val="294069"/>
                </a:solidFill>
                <a:latin typeface="Garet Bold"/>
                <a:ea typeface="Garet Bold"/>
                <a:cs typeface="Garet Bold"/>
                <a:sym typeface="Garet Bold"/>
              </a:rPr>
              <a:t> Calculation:</a:t>
            </a:r>
          </a:p>
          <a:p>
            <a:pPr algn="l">
              <a:lnSpc>
                <a:spcPts val="4060"/>
              </a:lnSpc>
            </a:pPr>
            <a:r>
              <a:rPr lang="en-US" sz="2900" spc="-29">
                <a:solidFill>
                  <a:srgbClr val="294069"/>
                </a:solidFill>
                <a:latin typeface="Garet"/>
                <a:ea typeface="Garet"/>
                <a:cs typeface="Garet"/>
                <a:sym typeface="Garet"/>
              </a:rPr>
              <a:t>     H₀: p = 0.5</a:t>
            </a:r>
          </a:p>
          <a:p>
            <a:pPr algn="l">
              <a:lnSpc>
                <a:spcPts val="4060"/>
              </a:lnSpc>
            </a:pPr>
            <a:r>
              <a:rPr lang="en-US" sz="2900" spc="-29">
                <a:solidFill>
                  <a:srgbClr val="294069"/>
                </a:solidFill>
                <a:latin typeface="Garet"/>
                <a:ea typeface="Garet"/>
                <a:cs typeface="Garet"/>
                <a:sym typeface="Garet"/>
              </a:rPr>
              <a:t>     H₁: p &gt; 0.5</a:t>
            </a:r>
          </a:p>
          <a:p>
            <a:pPr algn="l">
              <a:lnSpc>
                <a:spcPts val="4060"/>
              </a:lnSpc>
            </a:pPr>
            <a:r>
              <a:rPr lang="en-US" sz="2900" spc="-29">
                <a:solidFill>
                  <a:srgbClr val="294069"/>
                </a:solidFill>
                <a:latin typeface="Garet"/>
                <a:ea typeface="Garet"/>
                <a:cs typeface="Garet"/>
                <a:sym typeface="Garet"/>
              </a:rPr>
              <a:t>     Z = 5.56</a:t>
            </a:r>
          </a:p>
          <a:p>
            <a:pPr algn="l">
              <a:lnSpc>
                <a:spcPts val="4060"/>
              </a:lnSpc>
            </a:pPr>
            <a:r>
              <a:rPr lang="en-US" sz="2900" spc="-29">
                <a:solidFill>
                  <a:srgbClr val="294069"/>
                </a:solidFill>
                <a:latin typeface="Garet"/>
                <a:ea typeface="Garet"/>
                <a:cs typeface="Garet"/>
                <a:sym typeface="Garet"/>
              </a:rPr>
              <a:t>     Zₐ = 1.645</a:t>
            </a:r>
          </a:p>
          <a:p>
            <a:pPr algn="l">
              <a:lnSpc>
                <a:spcPts val="4060"/>
              </a:lnSpc>
            </a:pPr>
            <a:r>
              <a:rPr lang="en-US" sz="2900" spc="-29">
                <a:solidFill>
                  <a:srgbClr val="294069"/>
                </a:solidFill>
                <a:latin typeface="Garet"/>
                <a:ea typeface="Garet"/>
                <a:cs typeface="Garet"/>
                <a:sym typeface="Garet"/>
              </a:rPr>
              <a:t>     Z &gt; Zₐ</a:t>
            </a:r>
          </a:p>
          <a:p>
            <a:pPr algn="l">
              <a:lnSpc>
                <a:spcPts val="4060"/>
              </a:lnSpc>
            </a:pPr>
            <a:r>
              <a:rPr lang="en-US" sz="2900" spc="-29">
                <a:solidFill>
                  <a:srgbClr val="294069"/>
                </a:solidFill>
                <a:latin typeface="Garet"/>
                <a:ea typeface="Garet"/>
                <a:cs typeface="Garet"/>
                <a:sym typeface="Garet"/>
              </a:rPr>
              <a:t>    CI = 0.630 &lt; p &lt; 0.759</a:t>
            </a:r>
          </a:p>
          <a:p>
            <a:pPr algn="l">
              <a:lnSpc>
                <a:spcPts val="4060"/>
              </a:lnSpc>
            </a:pPr>
            <a:r>
              <a:rPr lang="en-US" sz="2900" b="1" spc="-29">
                <a:solidFill>
                  <a:srgbClr val="294069"/>
                </a:solidFill>
                <a:latin typeface="Garet Bold"/>
                <a:ea typeface="Garet Bold"/>
                <a:cs typeface="Garet Bold"/>
                <a:sym typeface="Garet Bold"/>
              </a:rPr>
              <a:t>  Conclusion:</a:t>
            </a:r>
          </a:p>
          <a:p>
            <a:pPr algn="l">
              <a:lnSpc>
                <a:spcPts val="4060"/>
              </a:lnSpc>
            </a:pPr>
            <a:r>
              <a:rPr lang="en-US" sz="2900" spc="-29">
                <a:solidFill>
                  <a:srgbClr val="294069"/>
                </a:solidFill>
                <a:latin typeface="Garet"/>
                <a:ea typeface="Garet"/>
                <a:cs typeface="Garet"/>
                <a:sym typeface="Garet"/>
              </a:rPr>
              <a:t> We reject the null hypothesis because the calculated Z-value is greater than the critical Z-value.</a:t>
            </a:r>
          </a:p>
          <a:p>
            <a:pPr algn="l">
              <a:lnSpc>
                <a:spcPts val="4060"/>
              </a:lnSpc>
            </a:pPr>
            <a:r>
              <a:rPr lang="en-US" sz="2900" spc="-29">
                <a:solidFill>
                  <a:srgbClr val="294069"/>
                </a:solidFill>
                <a:latin typeface="Garet"/>
                <a:ea typeface="Garet"/>
                <a:cs typeface="Garet"/>
                <a:sym typeface="Garet"/>
              </a:rPr>
              <a:t> This indicates that more than 50% of students did not feel peer pressure to use nicotine or drugs.</a:t>
            </a:r>
          </a:p>
          <a:p>
            <a:pPr algn="l">
              <a:lnSpc>
                <a:spcPts val="4060"/>
              </a:lnSpc>
            </a:pPr>
            <a:endParaRPr lang="en-US" sz="2900" spc="-29">
              <a:solidFill>
                <a:srgbClr val="294069"/>
              </a:solidFill>
              <a:latin typeface="Garet"/>
              <a:ea typeface="Garet"/>
              <a:cs typeface="Garet"/>
              <a:sym typeface="Garet"/>
            </a:endParaRPr>
          </a:p>
          <a:p>
            <a:pPr algn="l">
              <a:lnSpc>
                <a:spcPts val="4060"/>
              </a:lnSpc>
            </a:pPr>
            <a:endParaRPr lang="en-US" sz="2900" spc="-29">
              <a:solidFill>
                <a:srgbClr val="294069"/>
              </a:solidFill>
              <a:latin typeface="Garet"/>
              <a:ea typeface="Garet"/>
              <a:cs typeface="Garet"/>
              <a:sym typeface="Garet"/>
            </a:endParaRPr>
          </a:p>
        </p:txBody>
      </p:sp>
      <p:sp>
        <p:nvSpPr>
          <p:cNvPr id="7" name="Freeform 7"/>
          <p:cNvSpPr/>
          <p:nvPr/>
        </p:nvSpPr>
        <p:spPr>
          <a:xfrm rot="-223805">
            <a:off x="16791635" y="8341395"/>
            <a:ext cx="1445442" cy="1612562"/>
          </a:xfrm>
          <a:custGeom>
            <a:avLst/>
            <a:gdLst/>
            <a:ahLst/>
            <a:cxnLst/>
            <a:rect l="l" t="t" r="r" b="b"/>
            <a:pathLst>
              <a:path w="1445442" h="1612562">
                <a:moveTo>
                  <a:pt x="0" y="0"/>
                </a:moveTo>
                <a:lnTo>
                  <a:pt x="1445442" y="0"/>
                </a:lnTo>
                <a:lnTo>
                  <a:pt x="1445442" y="1612562"/>
                </a:lnTo>
                <a:lnTo>
                  <a:pt x="0" y="1612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8" name="Group 8"/>
          <p:cNvGrpSpPr/>
          <p:nvPr/>
        </p:nvGrpSpPr>
        <p:grpSpPr>
          <a:xfrm>
            <a:off x="0" y="9806661"/>
            <a:ext cx="18288000" cy="480339"/>
            <a:chOff x="0" y="0"/>
            <a:chExt cx="4816593" cy="126509"/>
          </a:xfrm>
        </p:grpSpPr>
        <p:sp>
          <p:nvSpPr>
            <p:cNvPr id="9" name="Freeform 9"/>
            <p:cNvSpPr/>
            <p:nvPr/>
          </p:nvSpPr>
          <p:spPr>
            <a:xfrm>
              <a:off x="0" y="0"/>
              <a:ext cx="4816592" cy="126509"/>
            </a:xfrm>
            <a:custGeom>
              <a:avLst/>
              <a:gdLst/>
              <a:ahLst/>
              <a:cxnLst/>
              <a:rect l="l" t="t" r="r" b="b"/>
              <a:pathLst>
                <a:path w="4816592" h="126509">
                  <a:moveTo>
                    <a:pt x="0" y="0"/>
                  </a:moveTo>
                  <a:lnTo>
                    <a:pt x="4816592" y="0"/>
                  </a:lnTo>
                  <a:lnTo>
                    <a:pt x="4816592" y="126509"/>
                  </a:lnTo>
                  <a:lnTo>
                    <a:pt x="0" y="126509"/>
                  </a:lnTo>
                  <a:close/>
                </a:path>
              </a:pathLst>
            </a:custGeom>
            <a:solidFill>
              <a:srgbClr val="F4956F"/>
            </a:solidFill>
          </p:spPr>
        </p:sp>
        <p:sp>
          <p:nvSpPr>
            <p:cNvPr id="10" name="TextBox 10"/>
            <p:cNvSpPr txBox="1"/>
            <p:nvPr/>
          </p:nvSpPr>
          <p:spPr>
            <a:xfrm>
              <a:off x="0" y="0"/>
              <a:ext cx="4816593" cy="126509"/>
            </a:xfrm>
            <a:prstGeom prst="rect">
              <a:avLst/>
            </a:prstGeom>
          </p:spPr>
          <p:txBody>
            <a:bodyPr lIns="50800" tIns="50800" rIns="50800" bIns="50800" rtlCol="0" anchor="ctr"/>
            <a:lstStyle/>
            <a:p>
              <a:pPr algn="ctr">
                <a:lnSpc>
                  <a:spcPts val="2639"/>
                </a:lnSpc>
              </a:pPr>
              <a:endParaRPr/>
            </a:p>
          </p:txBody>
        </p:sp>
      </p:grpSp>
      <p:graphicFrame>
        <p:nvGraphicFramePr>
          <p:cNvPr id="11" name="Table 11"/>
          <p:cNvGraphicFramePr>
            <a:graphicFrameLocks noGrp="1"/>
          </p:cNvGraphicFramePr>
          <p:nvPr/>
        </p:nvGraphicFramePr>
        <p:xfrm>
          <a:off x="11048692" y="1979630"/>
          <a:ext cx="6882542" cy="5038608"/>
        </p:xfrm>
        <a:graphic>
          <a:graphicData uri="http://schemas.openxmlformats.org/drawingml/2006/table">
            <a:tbl>
              <a:tblPr/>
              <a:tblGrid>
                <a:gridCol w="4332937">
                  <a:extLst>
                    <a:ext uri="{9D8B030D-6E8A-4147-A177-3AD203B41FA5}">
                      <a16:colId xmlns:a16="http://schemas.microsoft.com/office/drawing/2014/main" val="20000"/>
                    </a:ext>
                  </a:extLst>
                </a:gridCol>
                <a:gridCol w="2549605">
                  <a:extLst>
                    <a:ext uri="{9D8B030D-6E8A-4147-A177-3AD203B41FA5}">
                      <a16:colId xmlns:a16="http://schemas.microsoft.com/office/drawing/2014/main" val="20001"/>
                    </a:ext>
                  </a:extLst>
                </a:gridCol>
              </a:tblGrid>
              <a:tr h="1257282">
                <a:tc>
                  <a:txBody>
                    <a:bodyPr/>
                    <a:lstStyle/>
                    <a:p>
                      <a:pPr marL="0" lvl="0" indent="0" algn="l">
                        <a:lnSpc>
                          <a:spcPts val="4901"/>
                        </a:lnSpc>
                        <a:spcBef>
                          <a:spcPct val="0"/>
                        </a:spcBef>
                        <a:defRPr/>
                      </a:pPr>
                      <a:r>
                        <a:rPr lang="en-US" sz="4455" u="none" strike="noStrike" spc="22">
                          <a:solidFill>
                            <a:srgbClr val="294069"/>
                          </a:solidFill>
                          <a:latin typeface="Berthold Block"/>
                          <a:ea typeface="Berthold Block"/>
                          <a:cs typeface="Berthold Block"/>
                          <a:sym typeface="Berthold Block"/>
                        </a:rPr>
                        <a:t>ANSWER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Frequency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57282">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yes, often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57282">
                <a:tc>
                  <a:txBody>
                    <a:bodyPr/>
                    <a:lstStyle/>
                    <a:p>
                      <a:pPr marL="0" lvl="0" indent="0" algn="l">
                        <a:lnSpc>
                          <a:spcPts val="4901"/>
                        </a:lnSpc>
                        <a:spcBef>
                          <a:spcPct val="0"/>
                        </a:spcBef>
                        <a:defRPr/>
                      </a:pPr>
                      <a:r>
                        <a:rPr lang="en-US" sz="4455" u="none" strike="noStrike" spc="22">
                          <a:solidFill>
                            <a:srgbClr val="294069"/>
                          </a:solidFill>
                          <a:latin typeface="Berthold Block"/>
                          <a:ea typeface="Berthold Block"/>
                          <a:cs typeface="Berthold Block"/>
                          <a:sym typeface="Berthold Block"/>
                        </a:rPr>
                        <a:t>yes, occasionally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39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66762">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no, never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ts val="4901"/>
                        </a:lnSpc>
                        <a:spcBef>
                          <a:spcPct val="0"/>
                        </a:spcBef>
                        <a:defRPr/>
                      </a:pPr>
                      <a:r>
                        <a:rPr lang="en-US" sz="4455" spc="22">
                          <a:solidFill>
                            <a:srgbClr val="294069"/>
                          </a:solidFill>
                          <a:latin typeface="Berthold Block"/>
                          <a:ea typeface="Berthold Block"/>
                          <a:cs typeface="Berthold Block"/>
                          <a:sym typeface="Berthold Block"/>
                        </a:rPr>
                        <a:t>141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TextBox 12"/>
          <p:cNvSpPr txBox="1"/>
          <p:nvPr/>
        </p:nvSpPr>
        <p:spPr>
          <a:xfrm>
            <a:off x="11179839" y="421198"/>
            <a:ext cx="11121748" cy="1253103"/>
          </a:xfrm>
          <a:prstGeom prst="rect">
            <a:avLst/>
          </a:prstGeom>
        </p:spPr>
        <p:txBody>
          <a:bodyPr lIns="0" tIns="0" rIns="0" bIns="0" rtlCol="0" anchor="t">
            <a:spAutoFit/>
          </a:bodyPr>
          <a:lstStyle/>
          <a:p>
            <a:pPr algn="l">
              <a:lnSpc>
                <a:spcPts val="4901"/>
              </a:lnSpc>
            </a:pPr>
            <a:r>
              <a:rPr lang="en-US" sz="4455" spc="22">
                <a:solidFill>
                  <a:srgbClr val="294069"/>
                </a:solidFill>
                <a:latin typeface="Berthold Block"/>
                <a:ea typeface="Berthold Block"/>
                <a:cs typeface="Berthold Block"/>
                <a:sym typeface="Berthold Block"/>
              </a:rPr>
              <a:t>Peer Pressure to use nicotine</a:t>
            </a:r>
          </a:p>
          <a:p>
            <a:pPr marL="0" lvl="0" indent="0" algn="l">
              <a:lnSpc>
                <a:spcPts val="4901"/>
              </a:lnSpc>
              <a:spcBef>
                <a:spcPct val="0"/>
              </a:spcBef>
            </a:pPr>
            <a:r>
              <a:rPr lang="en-US" sz="4455" spc="22">
                <a:solidFill>
                  <a:srgbClr val="294069"/>
                </a:solidFill>
                <a:latin typeface="Berthold Block"/>
                <a:ea typeface="Berthold Block"/>
                <a:cs typeface="Berthold Block"/>
                <a:sym typeface="Berthold Block"/>
              </a:rPr>
              <a:t>or drugs</a:t>
            </a:r>
          </a:p>
        </p:txBody>
      </p:sp>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400"/>
                                        <p:tgtEl>
                                          <p:spTgt spid="6"/>
                                        </p:tgtEl>
                                      </p:cBhvr>
                                    </p:animEffect>
                                    <p:anim calcmode="lin" valueType="num">
                                      <p:cBhvr>
                                        <p:cTn id="13" dur="400" fill="hold"/>
                                        <p:tgtEl>
                                          <p:spTgt spid="6"/>
                                        </p:tgtEl>
                                        <p:attrNameLst>
                                          <p:attrName>ppt_x</p:attrName>
                                        </p:attrNameLst>
                                      </p:cBhvr>
                                      <p:tavLst>
                                        <p:tav tm="0">
                                          <p:val>
                                            <p:strVal val="#ppt_x"/>
                                          </p:val>
                                        </p:tav>
                                        <p:tav tm="100000">
                                          <p:val>
                                            <p:strVal val="#ppt_x"/>
                                          </p:val>
                                        </p:tav>
                                      </p:tavLst>
                                    </p:anim>
                                    <p:anim calcmode="lin" valueType="num">
                                      <p:cBhvr>
                                        <p:cTn id="14" dur="4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400"/>
                                        <p:tgtEl>
                                          <p:spTgt spid="11"/>
                                        </p:tgtEl>
                                      </p:cBhvr>
                                    </p:animEffect>
                                    <p:anim calcmode="lin" valueType="num">
                                      <p:cBhvr>
                                        <p:cTn id="18" dur="400" fill="hold"/>
                                        <p:tgtEl>
                                          <p:spTgt spid="11"/>
                                        </p:tgtEl>
                                        <p:attrNameLst>
                                          <p:attrName>ppt_x</p:attrName>
                                        </p:attrNameLst>
                                      </p:cBhvr>
                                      <p:tavLst>
                                        <p:tav tm="0">
                                          <p:val>
                                            <p:strVal val="#ppt_x"/>
                                          </p:val>
                                        </p:tav>
                                        <p:tav tm="100000">
                                          <p:val>
                                            <p:strVal val="#ppt_x"/>
                                          </p:val>
                                        </p:tav>
                                      </p:tavLst>
                                    </p:anim>
                                    <p:anim calcmode="lin" valueType="num">
                                      <p:cBhvr>
                                        <p:cTn id="19" dur="4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400"/>
                                        <p:tgtEl>
                                          <p:spTgt spid="12"/>
                                        </p:tgtEl>
                                      </p:cBhvr>
                                    </p:animEffect>
                                    <p:anim calcmode="lin" valueType="num">
                                      <p:cBhvr>
                                        <p:cTn id="23" dur="400" fill="hold"/>
                                        <p:tgtEl>
                                          <p:spTgt spid="12"/>
                                        </p:tgtEl>
                                        <p:attrNameLst>
                                          <p:attrName>ppt_x</p:attrName>
                                        </p:attrNameLst>
                                      </p:cBhvr>
                                      <p:tavLst>
                                        <p:tav tm="0">
                                          <p:val>
                                            <p:strVal val="#ppt_x"/>
                                          </p:val>
                                        </p:tav>
                                        <p:tav tm="100000">
                                          <p:val>
                                            <p:strVal val="#ppt_x"/>
                                          </p:val>
                                        </p:tav>
                                      </p:tavLst>
                                    </p:anim>
                                    <p:anim calcmode="lin" valueType="num">
                                      <p:cBhvr>
                                        <p:cTn id="24" dur="4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F1F4"/>
        </a:solidFill>
        <a:effectLst/>
      </p:bgPr>
    </p:bg>
    <p:spTree>
      <p:nvGrpSpPr>
        <p:cNvPr id="1" name=""/>
        <p:cNvGrpSpPr/>
        <p:nvPr/>
      </p:nvGrpSpPr>
      <p:grpSpPr>
        <a:xfrm>
          <a:off x="0" y="0"/>
          <a:ext cx="0" cy="0"/>
          <a:chOff x="0" y="0"/>
          <a:chExt cx="0" cy="0"/>
        </a:xfrm>
      </p:grpSpPr>
      <p:grpSp>
        <p:nvGrpSpPr>
          <p:cNvPr id="2" name="Group 2"/>
          <p:cNvGrpSpPr/>
          <p:nvPr/>
        </p:nvGrpSpPr>
        <p:grpSpPr>
          <a:xfrm>
            <a:off x="0" y="-281349"/>
            <a:ext cx="5651254" cy="2620098"/>
            <a:chOff x="0" y="0"/>
            <a:chExt cx="1488396" cy="690067"/>
          </a:xfrm>
        </p:grpSpPr>
        <p:sp>
          <p:nvSpPr>
            <p:cNvPr id="3" name="Freeform 3"/>
            <p:cNvSpPr/>
            <p:nvPr/>
          </p:nvSpPr>
          <p:spPr>
            <a:xfrm>
              <a:off x="0" y="0"/>
              <a:ext cx="1488396" cy="690067"/>
            </a:xfrm>
            <a:custGeom>
              <a:avLst/>
              <a:gdLst/>
              <a:ahLst/>
              <a:cxnLst/>
              <a:rect l="l" t="t" r="r" b="b"/>
              <a:pathLst>
                <a:path w="1488396" h="690067">
                  <a:moveTo>
                    <a:pt x="127405" y="0"/>
                  </a:moveTo>
                  <a:lnTo>
                    <a:pt x="1360991" y="0"/>
                  </a:lnTo>
                  <a:cubicBezTo>
                    <a:pt x="1431355" y="0"/>
                    <a:pt x="1488396" y="57041"/>
                    <a:pt x="1488396" y="127405"/>
                  </a:cubicBezTo>
                  <a:lnTo>
                    <a:pt x="1488396" y="562662"/>
                  </a:lnTo>
                  <a:cubicBezTo>
                    <a:pt x="1488396" y="596452"/>
                    <a:pt x="1474973" y="628858"/>
                    <a:pt x="1451080" y="652751"/>
                  </a:cubicBezTo>
                  <a:cubicBezTo>
                    <a:pt x="1427187" y="676644"/>
                    <a:pt x="1394781" y="690067"/>
                    <a:pt x="1360991" y="690067"/>
                  </a:cubicBezTo>
                  <a:lnTo>
                    <a:pt x="127405" y="690067"/>
                  </a:lnTo>
                  <a:cubicBezTo>
                    <a:pt x="57041" y="690067"/>
                    <a:pt x="0" y="633026"/>
                    <a:pt x="0" y="562662"/>
                  </a:cubicBezTo>
                  <a:lnTo>
                    <a:pt x="0" y="127405"/>
                  </a:lnTo>
                  <a:cubicBezTo>
                    <a:pt x="0" y="57041"/>
                    <a:pt x="57041" y="0"/>
                    <a:pt x="127405" y="0"/>
                  </a:cubicBezTo>
                  <a:close/>
                </a:path>
              </a:pathLst>
            </a:custGeom>
            <a:solidFill>
              <a:srgbClr val="A1D4E1"/>
            </a:solidFill>
            <a:ln cap="rnd">
              <a:noFill/>
              <a:prstDash val="solid"/>
              <a:round/>
            </a:ln>
          </p:spPr>
        </p:sp>
        <p:sp>
          <p:nvSpPr>
            <p:cNvPr id="4" name="TextBox 4"/>
            <p:cNvSpPr txBox="1"/>
            <p:nvPr/>
          </p:nvSpPr>
          <p:spPr>
            <a:xfrm>
              <a:off x="0" y="0"/>
              <a:ext cx="1488396" cy="690067"/>
            </a:xfrm>
            <a:prstGeom prst="rect">
              <a:avLst/>
            </a:prstGeom>
          </p:spPr>
          <p:txBody>
            <a:bodyPr lIns="50800" tIns="50800" rIns="50800" bIns="50800" rtlCol="0" anchor="ctr"/>
            <a:lstStyle/>
            <a:p>
              <a:pPr marL="0" lvl="0" indent="0" algn="ctr">
                <a:lnSpc>
                  <a:spcPts val="2639"/>
                </a:lnSpc>
                <a:spcBef>
                  <a:spcPct val="0"/>
                </a:spcBef>
              </a:pPr>
              <a:endParaRPr/>
            </a:p>
          </p:txBody>
        </p:sp>
      </p:grpSp>
      <p:sp>
        <p:nvSpPr>
          <p:cNvPr id="5" name="Freeform 5"/>
          <p:cNvSpPr/>
          <p:nvPr/>
        </p:nvSpPr>
        <p:spPr>
          <a:xfrm rot="-354750">
            <a:off x="14453359" y="5736962"/>
            <a:ext cx="1627316" cy="4444350"/>
          </a:xfrm>
          <a:custGeom>
            <a:avLst/>
            <a:gdLst/>
            <a:ahLst/>
            <a:cxnLst/>
            <a:rect l="l" t="t" r="r" b="b"/>
            <a:pathLst>
              <a:path w="1627316" h="4444350">
                <a:moveTo>
                  <a:pt x="0" y="0"/>
                </a:moveTo>
                <a:lnTo>
                  <a:pt x="1627315" y="0"/>
                </a:lnTo>
                <a:lnTo>
                  <a:pt x="1627315" y="4444349"/>
                </a:lnTo>
                <a:lnTo>
                  <a:pt x="0" y="44443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324421">
            <a:off x="15838783" y="7864956"/>
            <a:ext cx="2841034" cy="2786689"/>
          </a:xfrm>
          <a:custGeom>
            <a:avLst/>
            <a:gdLst/>
            <a:ahLst/>
            <a:cxnLst/>
            <a:rect l="l" t="t" r="r" b="b"/>
            <a:pathLst>
              <a:path w="2841034" h="2786689">
                <a:moveTo>
                  <a:pt x="0" y="0"/>
                </a:moveTo>
                <a:lnTo>
                  <a:pt x="2841034" y="0"/>
                </a:lnTo>
                <a:lnTo>
                  <a:pt x="2841034" y="2786688"/>
                </a:lnTo>
                <a:lnTo>
                  <a:pt x="0" y="2786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521636" y="522604"/>
            <a:ext cx="14694527" cy="1088391"/>
          </a:xfrm>
          <a:prstGeom prst="rect">
            <a:avLst/>
          </a:prstGeom>
        </p:spPr>
        <p:txBody>
          <a:bodyPr lIns="0" tIns="0" rIns="0" bIns="0" rtlCol="0" anchor="t">
            <a:spAutoFit/>
          </a:bodyPr>
          <a:lstStyle/>
          <a:p>
            <a:pPr marL="0" lvl="0" indent="0" algn="ctr">
              <a:lnSpc>
                <a:spcPts val="8470"/>
              </a:lnSpc>
              <a:spcBef>
                <a:spcPct val="0"/>
              </a:spcBef>
            </a:pPr>
            <a:r>
              <a:rPr lang="en-US" sz="7700" spc="38">
                <a:solidFill>
                  <a:srgbClr val="294069"/>
                </a:solidFill>
                <a:latin typeface="Berthold Block"/>
                <a:ea typeface="Berthold Block"/>
                <a:cs typeface="Berthold Block"/>
                <a:sym typeface="Berthold Block"/>
              </a:rPr>
              <a:t>RESULTS:</a:t>
            </a:r>
          </a:p>
        </p:txBody>
      </p:sp>
      <p:sp>
        <p:nvSpPr>
          <p:cNvPr id="8" name="TextBox 8"/>
          <p:cNvSpPr txBox="1"/>
          <p:nvPr/>
        </p:nvSpPr>
        <p:spPr>
          <a:xfrm>
            <a:off x="4059218" y="4066872"/>
            <a:ext cx="671139" cy="565150"/>
          </a:xfrm>
          <a:prstGeom prst="rect">
            <a:avLst/>
          </a:prstGeom>
        </p:spPr>
        <p:txBody>
          <a:bodyPr lIns="0" tIns="0" rIns="0" bIns="0" rtlCol="0" anchor="t">
            <a:spAutoFit/>
          </a:bodyPr>
          <a:lstStyle/>
          <a:p>
            <a:pPr marL="0" lvl="0" indent="0" algn="ctr">
              <a:lnSpc>
                <a:spcPts val="4399"/>
              </a:lnSpc>
              <a:spcBef>
                <a:spcPct val="0"/>
              </a:spcBef>
            </a:pPr>
            <a:r>
              <a:rPr lang="en-US" sz="3999" spc="19">
                <a:solidFill>
                  <a:srgbClr val="FFFFFF"/>
                </a:solidFill>
                <a:latin typeface="Berthold Block"/>
                <a:ea typeface="Berthold Block"/>
                <a:cs typeface="Berthold Block"/>
                <a:sym typeface="Berthold Block"/>
              </a:rPr>
              <a:t>1</a:t>
            </a:r>
          </a:p>
        </p:txBody>
      </p:sp>
      <p:sp>
        <p:nvSpPr>
          <p:cNvPr id="9" name="TextBox 9"/>
          <p:cNvSpPr txBox="1"/>
          <p:nvPr/>
        </p:nvSpPr>
        <p:spPr>
          <a:xfrm>
            <a:off x="13557643" y="4066872"/>
            <a:ext cx="671139" cy="565150"/>
          </a:xfrm>
          <a:prstGeom prst="rect">
            <a:avLst/>
          </a:prstGeom>
        </p:spPr>
        <p:txBody>
          <a:bodyPr lIns="0" tIns="0" rIns="0" bIns="0" rtlCol="0" anchor="t">
            <a:spAutoFit/>
          </a:bodyPr>
          <a:lstStyle/>
          <a:p>
            <a:pPr marL="0" lvl="0" indent="0" algn="ctr">
              <a:lnSpc>
                <a:spcPts val="4399"/>
              </a:lnSpc>
              <a:spcBef>
                <a:spcPct val="0"/>
              </a:spcBef>
            </a:pPr>
            <a:r>
              <a:rPr lang="en-US" sz="3999" spc="19">
                <a:solidFill>
                  <a:srgbClr val="FFFFFF"/>
                </a:solidFill>
                <a:latin typeface="Berthold Block"/>
                <a:ea typeface="Berthold Block"/>
                <a:cs typeface="Berthold Block"/>
                <a:sym typeface="Berthold Block"/>
              </a:rPr>
              <a:t>3</a:t>
            </a:r>
          </a:p>
        </p:txBody>
      </p:sp>
      <p:pic>
        <p:nvPicPr>
          <p:cNvPr id="10" name="Picture 10"/>
          <p:cNvPicPr>
            <a:picLocks noChangeAspect="1"/>
          </p:cNvPicPr>
          <p:nvPr/>
        </p:nvPicPr>
        <p:blipFill>
          <a:blip r:embed="rId6"/>
          <a:stretch>
            <a:fillRect/>
          </a:stretch>
        </p:blipFill>
        <p:spPr>
          <a:xfrm>
            <a:off x="4464768" y="1563390"/>
            <a:ext cx="9304306" cy="8688255"/>
          </a:xfrm>
          <a:prstGeom prst="rect">
            <a:avLst/>
          </a:prstGeom>
        </p:spPr>
      </p:pic>
      <p:sp>
        <p:nvSpPr>
          <p:cNvPr id="11" name="TextBox 7">
            <a:extLst>
              <a:ext uri="{FF2B5EF4-FFF2-40B4-BE49-F238E27FC236}">
                <a16:creationId xmlns:a16="http://schemas.microsoft.com/office/drawing/2014/main" id="{E8468CAC-075A-75FA-14BA-6133C1374A39}"/>
              </a:ext>
            </a:extLst>
          </p:cNvPr>
          <p:cNvSpPr txBox="1"/>
          <p:nvPr/>
        </p:nvSpPr>
        <p:spPr>
          <a:xfrm>
            <a:off x="-4494557" y="524265"/>
            <a:ext cx="14694527" cy="1088391"/>
          </a:xfrm>
          <a:prstGeom prst="rect">
            <a:avLst/>
          </a:prstGeom>
        </p:spPr>
        <p:txBody>
          <a:bodyPr lIns="0" tIns="0" rIns="0" bIns="0" rtlCol="0" anchor="t">
            <a:spAutoFit/>
          </a:bodyPr>
          <a:lstStyle/>
          <a:p>
            <a:pPr marL="0" lvl="0" indent="0" algn="ctr">
              <a:lnSpc>
                <a:spcPts val="8470"/>
              </a:lnSpc>
              <a:spcBef>
                <a:spcPct val="0"/>
              </a:spcBef>
            </a:pPr>
            <a:r>
              <a:rPr lang="en-US" sz="7700" spc="38">
                <a:solidFill>
                  <a:srgbClr val="294069"/>
                </a:solidFill>
                <a:latin typeface="Berthold Block"/>
                <a:ea typeface="Berthold Block"/>
                <a:cs typeface="Berthold Block"/>
                <a:sym typeface="Berthold Block"/>
              </a:rPr>
              <a:t>RESULTS:</a:t>
            </a:r>
          </a:p>
        </p:txBody>
      </p:sp>
      <p:pic>
        <p:nvPicPr>
          <p:cNvPr id="12" name="Picture 10">
            <a:extLst>
              <a:ext uri="{FF2B5EF4-FFF2-40B4-BE49-F238E27FC236}">
                <a16:creationId xmlns:a16="http://schemas.microsoft.com/office/drawing/2014/main" id="{0711A578-A840-AE5A-6F3A-0DBC2075E568}"/>
              </a:ext>
            </a:extLst>
          </p:cNvPr>
          <p:cNvPicPr>
            <a:picLocks noChangeAspect="1"/>
          </p:cNvPicPr>
          <p:nvPr/>
        </p:nvPicPr>
        <p:blipFill>
          <a:blip r:embed="rId6"/>
          <a:stretch>
            <a:fillRect/>
          </a:stretch>
        </p:blipFill>
        <p:spPr>
          <a:xfrm>
            <a:off x="4491847" y="1565051"/>
            <a:ext cx="9304306" cy="86882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anim calcmode="lin" valueType="num">
                                      <p:cBhvr>
                                        <p:cTn id="8" dur="400" fill="hold"/>
                                        <p:tgtEl>
                                          <p:spTgt spid="11"/>
                                        </p:tgtEl>
                                        <p:attrNameLst>
                                          <p:attrName>ppt_x</p:attrName>
                                        </p:attrNameLst>
                                      </p:cBhvr>
                                      <p:tavLst>
                                        <p:tav tm="0">
                                          <p:val>
                                            <p:strVal val="#ppt_x"/>
                                          </p:val>
                                        </p:tav>
                                        <p:tav tm="100000">
                                          <p:val>
                                            <p:strVal val="#ppt_x"/>
                                          </p:val>
                                        </p:tav>
                                      </p:tavLst>
                                    </p:anim>
                                    <p:anim calcmode="lin" valueType="num">
                                      <p:cBhvr>
                                        <p:cTn id="9" dur="4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400"/>
                                        <p:tgtEl>
                                          <p:spTgt spid="12"/>
                                        </p:tgtEl>
                                      </p:cBhvr>
                                    </p:animEffect>
                                    <p:anim calcmode="lin" valueType="num">
                                      <p:cBhvr>
                                        <p:cTn id="13" dur="400" fill="hold"/>
                                        <p:tgtEl>
                                          <p:spTgt spid="12"/>
                                        </p:tgtEl>
                                        <p:attrNameLst>
                                          <p:attrName>ppt_x</p:attrName>
                                        </p:attrNameLst>
                                      </p:cBhvr>
                                      <p:tavLst>
                                        <p:tav tm="0">
                                          <p:val>
                                            <p:strVal val="#ppt_x"/>
                                          </p:val>
                                        </p:tav>
                                        <p:tav tm="100000">
                                          <p:val>
                                            <p:strVal val="#ppt_x"/>
                                          </p:val>
                                        </p:tav>
                                      </p:tavLst>
                                    </p:anim>
                                    <p:anim calcmode="lin" valueType="num">
                                      <p:cBhvr>
                                        <p:cTn id="14" dur="4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1329</Words>
  <Application>Microsoft Office PowerPoint</Application>
  <PresentationFormat>Custom</PresentationFormat>
  <Paragraphs>177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Garet Bold</vt:lpstr>
      <vt:lpstr>Arial</vt:lpstr>
      <vt:lpstr>Berthold Block</vt:lpstr>
      <vt:lpstr>Calibri</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Development of Medicine Education Presentation in Blue Style</dc:title>
  <cp:lastModifiedBy>umar shafiq</cp:lastModifiedBy>
  <cp:revision>2</cp:revision>
  <dcterms:created xsi:type="dcterms:W3CDTF">2006-08-16T00:00:00Z</dcterms:created>
  <dcterms:modified xsi:type="dcterms:W3CDTF">2025-06-11T08:45:30Z</dcterms:modified>
  <dc:identifier>DAGp2ttBwzw</dc:identifier>
</cp:coreProperties>
</file>